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67" r:id="rId2"/>
    <p:sldId id="256" r:id="rId3"/>
    <p:sldId id="258" r:id="rId4"/>
    <p:sldId id="291" r:id="rId5"/>
    <p:sldId id="268" r:id="rId6"/>
    <p:sldId id="270" r:id="rId7"/>
    <p:sldId id="266" r:id="rId8"/>
    <p:sldId id="271" r:id="rId9"/>
    <p:sldId id="272" r:id="rId10"/>
    <p:sldId id="260" r:id="rId11"/>
    <p:sldId id="284" r:id="rId12"/>
    <p:sldId id="287" r:id="rId13"/>
    <p:sldId id="261" r:id="rId14"/>
    <p:sldId id="281" r:id="rId15"/>
    <p:sldId id="278" r:id="rId16"/>
    <p:sldId id="280" r:id="rId17"/>
    <p:sldId id="259" r:id="rId18"/>
    <p:sldId id="279" r:id="rId19"/>
    <p:sldId id="292" r:id="rId20"/>
    <p:sldId id="263" r:id="rId21"/>
    <p:sldId id="293" r:id="rId22"/>
    <p:sldId id="276" r:id="rId23"/>
    <p:sldId id="269" r:id="rId24"/>
    <p:sldId id="282" r:id="rId25"/>
    <p:sldId id="294" r:id="rId26"/>
    <p:sldId id="264" r:id="rId27"/>
    <p:sldId id="286" r:id="rId28"/>
    <p:sldId id="289" r:id="rId29"/>
    <p:sldId id="283" r:id="rId30"/>
    <p:sldId id="288" r:id="rId31"/>
    <p:sldId id="275" r:id="rId32"/>
    <p:sldId id="277" r:id="rId33"/>
    <p:sldId id="273" r:id="rId34"/>
    <p:sldId id="285" r:id="rId3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rs" initials="U" lastIdx="1" clrIdx="0">
    <p:extLst>
      <p:ext uri="{19B8F6BF-5375-455C-9EA6-DF929625EA0E}">
        <p15:presenceInfo xmlns:p15="http://schemas.microsoft.com/office/powerpoint/2012/main" userId="Ur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20" autoAdjust="0"/>
  </p:normalViewPr>
  <p:slideViewPr>
    <p:cSldViewPr snapToGrid="0">
      <p:cViewPr varScale="1">
        <p:scale>
          <a:sx n="120" d="100"/>
          <a:sy n="120" d="100"/>
        </p:scale>
        <p:origin x="2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6" d="100"/>
          <a:sy n="96" d="100"/>
        </p:scale>
        <p:origin x="364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1-24T10:21:23.936" idx="1">
    <p:pos x="7079" y="203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0D8E92-09EE-4851-A323-554CE91C5561}" type="datetimeFigureOut">
              <a:rPr lang="fr-CH" smtClean="0"/>
              <a:t>07.11.2021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BD4122-040E-466E-A70A-C0C996CA7D0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30319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9AFE5A-600B-4B31-BE23-A4394F9489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20A7072-41BC-4C3B-8632-A0334CAE1B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BBAF64-00B2-4697-99A6-D9C838BD78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9D317-4AC8-4501-8887-FEDD06C582EB}" type="datetimeFigureOut">
              <a:rPr lang="fr-CH" smtClean="0"/>
              <a:t>07.11.2021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D0DC23-C070-4371-A489-E7740809E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82DA0D5-301E-47E7-9DB3-B5BB897F6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1A28-88E0-43EE-9455-F4579D34F10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863516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1132B2-EC23-41FE-BB56-778ABAF7D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D0BE740-A7C9-4100-AD0B-FEF3289F5F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8863E3-5EED-4148-9AC2-E9EB1C4D4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9D317-4AC8-4501-8887-FEDD06C582EB}" type="datetimeFigureOut">
              <a:rPr lang="fr-CH" smtClean="0"/>
              <a:t>07.11.2021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48C678-D03F-4831-BC6F-5CC69EE91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D196D0-921C-4AD3-8F1A-27D3429DA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1A28-88E0-43EE-9455-F4579D34F10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87080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5EC7C40-550D-4D41-A9D2-DDCABFEB00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83A2E87-9BD1-449F-8C88-EC1C051B41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49C7FB-A918-42C1-BE5D-70D4AB9B0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9D317-4AC8-4501-8887-FEDD06C582EB}" type="datetimeFigureOut">
              <a:rPr lang="fr-CH" smtClean="0"/>
              <a:t>07.11.2021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B0860B-11A0-4A21-8050-4B20C9A08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83F027-900A-462C-AD22-40161AF7B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1A28-88E0-43EE-9455-F4579D34F10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97213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D42E44-635E-46A7-B075-8E9F5701B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F3BF057-E00C-461E-BCBB-7D6201E8BF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684FD8-CFAA-4095-B888-17F319230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9D317-4AC8-4501-8887-FEDD06C582EB}" type="datetimeFigureOut">
              <a:rPr lang="fr-CH" smtClean="0"/>
              <a:t>07.11.2021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C061F8-5F6D-40E6-995E-AEDEDD541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3F3C26-710D-477B-B0B6-C159AA257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1A28-88E0-43EE-9455-F4579D34F10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9646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C6B412-9F52-4685-8772-661F64736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25BDB3-F71B-47DD-B160-4709363B5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B24E26-8C6F-46DC-8A7F-77FAEBDA0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9D317-4AC8-4501-8887-FEDD06C582EB}" type="datetimeFigureOut">
              <a:rPr lang="fr-CH" smtClean="0"/>
              <a:t>07.11.2021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2C42D51-6175-4F6C-BDE6-04C8D7837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8C8A2C-AFDA-4801-A867-49E8B3F7C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1A28-88E0-43EE-9455-F4579D34F10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23719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0FD16A-CF1B-4E16-AFB9-D8DE33BB6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18C9470-8641-4665-9EAC-FA549E5DB6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E92BFBC-EE8C-4C34-9568-F6D44CA8B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E56514A-D5DF-4CA6-933B-C2CAD6B3E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9D317-4AC8-4501-8887-FEDD06C582EB}" type="datetimeFigureOut">
              <a:rPr lang="fr-CH" smtClean="0"/>
              <a:t>07.11.2021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47B2BB2-98F9-42FE-867E-FC48B5F68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3ABCDB3-BED1-4410-BDAB-43315F4AA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1A28-88E0-43EE-9455-F4579D34F10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55798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4D57DE-A869-4124-B544-18429FDBD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B866DF4-0D54-401F-8A91-D3C5639FA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F720A17-F0A2-47AF-B92C-3866DB4A4C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8691CF0-FCC2-4053-B3F6-CD821D4EA4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689A299-E865-43F6-A9A7-202D2C4357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A002D95-C724-45E9-A99C-3856D5FA9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9D317-4AC8-4501-8887-FEDD06C582EB}" type="datetimeFigureOut">
              <a:rPr lang="fr-CH" smtClean="0"/>
              <a:t>07.11.2021</a:t>
            </a:fld>
            <a:endParaRPr lang="fr-CH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6BA720D-4BA3-4C50-A009-5329C9D84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6994D29-D37D-48D6-89A9-A04465477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1A28-88E0-43EE-9455-F4579D34F10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25883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122778-7B23-417A-82C5-F168357D1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839C01-AE03-43DF-A1C6-6928A3ECD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9D317-4AC8-4501-8887-FEDD06C582EB}" type="datetimeFigureOut">
              <a:rPr lang="fr-CH" smtClean="0"/>
              <a:t>07.11.2021</a:t>
            </a:fld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6935181-BD1F-4CC0-A535-3839BF2D4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2C20FD3-A1D0-4711-946B-0E94BA12E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1A28-88E0-43EE-9455-F4579D34F10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84921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D0B3D38-4689-462E-82EB-374797A7E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9D317-4AC8-4501-8887-FEDD06C582EB}" type="datetimeFigureOut">
              <a:rPr lang="fr-CH" smtClean="0"/>
              <a:t>07.11.2021</a:t>
            </a:fld>
            <a:endParaRPr lang="fr-CH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D0B3C37-D1FD-45A9-A271-21FEA2DE9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DEE3F32-975E-4FBB-BE57-BEF4AED4B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1A28-88E0-43EE-9455-F4579D34F10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23606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DEB581-0C32-4EAF-9FEE-AB297597E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9D99AAC-5061-4403-8477-DF7D41DA1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48A0036-F7C2-4415-A7FB-F914AFBD3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AC32AD1-3455-4CB3-8B85-ED1E55D5C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9D317-4AC8-4501-8887-FEDD06C582EB}" type="datetimeFigureOut">
              <a:rPr lang="fr-CH" smtClean="0"/>
              <a:t>07.11.2021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85EDCD3-A567-4141-A6B4-0AA3D37F5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F2F391F-3D47-4B7A-84C5-803DEF734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1A28-88E0-43EE-9455-F4579D34F10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089581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8D7B90-46E5-4241-8723-301562C6C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5A21AC6-15FE-4D51-A237-0C7B7BBF9E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7F9FF6E-0900-4BEF-9B5C-9AB0645DBB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5177C59-BA1F-481E-ADF3-F8A7D3D82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9D317-4AC8-4501-8887-FEDD06C582EB}" type="datetimeFigureOut">
              <a:rPr lang="fr-CH" smtClean="0"/>
              <a:t>07.11.2021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4DBA61D-82D2-49CD-9E6C-482857DCB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AB11DAC-DC53-457B-8400-1EC80D02C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31A28-88E0-43EE-9455-F4579D34F10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446550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4F8CDDA-A6BE-42F4-8B6D-87BD95339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331DD99-645F-403E-9502-73DF18EE9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422A43-AEAA-4F4A-8CF0-B3EBD8BC6E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9D317-4AC8-4501-8887-FEDD06C582EB}" type="datetimeFigureOut">
              <a:rPr lang="fr-CH" smtClean="0"/>
              <a:t>07.11.2021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946C718-0FE6-4C14-8F8B-0B27917492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7E8DDD-60A9-43B2-94EB-05B07F16EC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31A28-88E0-43EE-9455-F4579D34F101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63708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CdcdJUn9yPI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8A0597-5B84-40B0-8651-1FDF6AC55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57939"/>
            <a:ext cx="45719" cy="4964320"/>
          </a:xfrm>
        </p:spPr>
        <p:txBody>
          <a:bodyPr>
            <a:normAutofit/>
          </a:bodyPr>
          <a:lstStyle/>
          <a:p>
            <a:endParaRPr lang="fr-CH" sz="8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252BB2E-D21F-4A53-8425-F49B30C1D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258" y="412375"/>
            <a:ext cx="10062063" cy="57645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H" sz="5400" dirty="0">
                <a:latin typeface="Lucida Calligraphy" panose="03010101010101010101" pitchFamily="66" charset="0"/>
              </a:rPr>
              <a:t>Haiku à Pully</a:t>
            </a:r>
          </a:p>
          <a:p>
            <a:endParaRPr lang="fr-CH" sz="5400" dirty="0">
              <a:latin typeface="Lucida Calligraphy" panose="03010101010101010101" pitchFamily="66" charset="0"/>
            </a:endParaRPr>
          </a:p>
          <a:p>
            <a:pPr marL="0" indent="0">
              <a:buNone/>
            </a:pPr>
            <a:r>
              <a:rPr lang="fr-CH" sz="5400" dirty="0">
                <a:latin typeface="Lucida Calligraphy" panose="03010101010101010101" pitchFamily="66" charset="0"/>
              </a:rPr>
              <a:t>Un beau jour d’automne</a:t>
            </a:r>
          </a:p>
          <a:p>
            <a:pPr marL="0" indent="0">
              <a:buNone/>
            </a:pPr>
            <a:endParaRPr lang="fr-CH" sz="5400" dirty="0">
              <a:latin typeface="Lucida Calligraphy" panose="03010101010101010101" pitchFamily="66" charset="0"/>
            </a:endParaRPr>
          </a:p>
          <a:p>
            <a:pPr marL="0" indent="0">
              <a:buNone/>
            </a:pPr>
            <a:r>
              <a:rPr lang="fr-CH" sz="5400" dirty="0">
                <a:latin typeface="Lucida Calligraphy" panose="03010101010101010101" pitchFamily="66" charset="0"/>
              </a:rPr>
              <a:t>Etes-vous curieux ?</a:t>
            </a:r>
          </a:p>
        </p:txBody>
      </p:sp>
    </p:spTree>
    <p:extLst>
      <p:ext uri="{BB962C8B-B14F-4D97-AF65-F5344CB8AC3E}">
        <p14:creationId xmlns:p14="http://schemas.microsoft.com/office/powerpoint/2010/main" val="1626033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7A08E5-319F-4168-BA17-5288AC54F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3200" dirty="0">
                <a:latin typeface="Lucida Handwriting" panose="03010101010101010101" pitchFamily="66" charset="0"/>
              </a:rPr>
              <a:t>BASHO MATSUO     1644 – 1694     Kyoto/Edo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4615D38-896E-41A0-9C48-01B69C7214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349" y="1473473"/>
            <a:ext cx="2603715" cy="519880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CCFA79B-F7FA-4191-9B48-C65333FC2279}"/>
              </a:ext>
            </a:extLst>
          </p:cNvPr>
          <p:cNvSpPr txBox="1"/>
          <p:nvPr/>
        </p:nvSpPr>
        <p:spPr>
          <a:xfrm>
            <a:off x="1255362" y="4974956"/>
            <a:ext cx="47037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dirty="0">
                <a:solidFill>
                  <a:srgbClr val="C00000"/>
                </a:solidFill>
                <a:latin typeface="Lucida Handwriting" panose="03010101010101010101" pitchFamily="66" charset="0"/>
              </a:rPr>
              <a:t>Malade en voyage</a:t>
            </a:r>
          </a:p>
          <a:p>
            <a:r>
              <a:rPr lang="fr-CH" sz="2800" dirty="0">
                <a:solidFill>
                  <a:srgbClr val="C00000"/>
                </a:solidFill>
                <a:latin typeface="Lucida Handwriting" panose="03010101010101010101" pitchFamily="66" charset="0"/>
              </a:rPr>
              <a:t>Mon rêve court</a:t>
            </a:r>
          </a:p>
          <a:p>
            <a:r>
              <a:rPr lang="fr-CH" sz="2800" dirty="0">
                <a:solidFill>
                  <a:srgbClr val="C00000"/>
                </a:solidFill>
                <a:latin typeface="Lucida Handwriting" panose="03010101010101010101" pitchFamily="66" charset="0"/>
              </a:rPr>
              <a:t>La lande en friche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60B654FF-BEE8-4F2E-9550-2DCBA9A516DF}"/>
              </a:ext>
            </a:extLst>
          </p:cNvPr>
          <p:cNvSpPr txBox="1"/>
          <p:nvPr/>
        </p:nvSpPr>
        <p:spPr>
          <a:xfrm>
            <a:off x="77493" y="1643507"/>
            <a:ext cx="82141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>
                <a:latin typeface="Lucida Handwriting" panose="03010101010101010101" pitchFamily="66" charset="0"/>
              </a:rPr>
              <a:t>-  Vénéré comme plus grand poète du Japon</a:t>
            </a:r>
          </a:p>
          <a:p>
            <a:r>
              <a:rPr lang="fr-CH" sz="2400" dirty="0">
                <a:latin typeface="Lucida Handwriting" panose="03010101010101010101" pitchFamily="66" charset="0"/>
              </a:rPr>
              <a:t>-  </a:t>
            </a:r>
            <a:r>
              <a:rPr lang="fr-CH" sz="2400" dirty="0" err="1">
                <a:latin typeface="Lucida Handwriting" panose="03010101010101010101" pitchFamily="66" charset="0"/>
              </a:rPr>
              <a:t>Basho</a:t>
            </a:r>
            <a:r>
              <a:rPr lang="fr-CH" sz="2400" dirty="0">
                <a:latin typeface="Lucida Handwriting" panose="03010101010101010101" pitchFamily="66" charset="0"/>
              </a:rPr>
              <a:t> – Nom de plume, «Bananier»</a:t>
            </a:r>
          </a:p>
          <a:p>
            <a:pPr marL="342900" indent="-342900">
              <a:buFontTx/>
              <a:buChar char="-"/>
            </a:pPr>
            <a:r>
              <a:rPr lang="fr-CH" sz="2400" dirty="0">
                <a:latin typeface="Lucida Handwriting" panose="03010101010101010101" pitchFamily="66" charset="0"/>
              </a:rPr>
              <a:t>Erige le HAIKU au rang d’art littéraire</a:t>
            </a:r>
          </a:p>
          <a:p>
            <a:pPr marL="342900" indent="-342900">
              <a:buFontTx/>
              <a:buChar char="-"/>
            </a:pPr>
            <a:r>
              <a:rPr lang="fr-CH" sz="2400" dirty="0">
                <a:latin typeface="Lucida Handwriting" panose="03010101010101010101" pitchFamily="66" charset="0"/>
              </a:rPr>
              <a:t>Pèlerinage, une progression vers le  nirvana</a:t>
            </a:r>
          </a:p>
          <a:p>
            <a:r>
              <a:rPr lang="fr-CH" sz="2400" dirty="0">
                <a:latin typeface="Lucida Handwriting" panose="03010101010101010101" pitchFamily="66" charset="0"/>
              </a:rPr>
              <a:t>-  Poésie comme  sens de l’existence</a:t>
            </a:r>
          </a:p>
          <a:p>
            <a:r>
              <a:rPr lang="fr-CH" sz="2400" dirty="0">
                <a:latin typeface="Lucida Handwriting" panose="03010101010101010101" pitchFamily="66" charset="0"/>
              </a:rPr>
              <a:t>- «Sur le chemin étroit  du Nord profond» </a:t>
            </a:r>
          </a:p>
          <a:p>
            <a:r>
              <a:rPr lang="fr-CH" sz="2400" dirty="0">
                <a:latin typeface="Lucida Handwriting" panose="03010101010101010101" pitchFamily="66" charset="0"/>
              </a:rPr>
              <a:t>-  Décès à 51 ans à Osaka</a:t>
            </a:r>
          </a:p>
        </p:txBody>
      </p:sp>
    </p:spTree>
    <p:extLst>
      <p:ext uri="{BB962C8B-B14F-4D97-AF65-F5344CB8AC3E}">
        <p14:creationId xmlns:p14="http://schemas.microsoft.com/office/powerpoint/2010/main" val="979194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098482B-25E0-4F10-A206-A93A89EF83EF}"/>
              </a:ext>
            </a:extLst>
          </p:cNvPr>
          <p:cNvSpPr/>
          <p:nvPr/>
        </p:nvSpPr>
        <p:spPr>
          <a:xfrm>
            <a:off x="241085" y="3609201"/>
            <a:ext cx="59496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 err="1">
                <a:solidFill>
                  <a:srgbClr val="C00000"/>
                </a:solidFill>
                <a:latin typeface="Lucida Handwriting" panose="03010101010101010101" pitchFamily="66" charset="0"/>
              </a:rPr>
              <a:t>Un</a:t>
            </a:r>
            <a:r>
              <a:rPr lang="de-DE" sz="2400" dirty="0">
                <a:solidFill>
                  <a:srgbClr val="C00000"/>
                </a:solidFill>
                <a:latin typeface="Lucida Handwriting" panose="03010101010101010101" pitchFamily="66" charset="0"/>
              </a:rPr>
              <a:t> </a:t>
            </a:r>
            <a:r>
              <a:rPr lang="de-DE" sz="2400" dirty="0" err="1">
                <a:solidFill>
                  <a:srgbClr val="C00000"/>
                </a:solidFill>
                <a:latin typeface="Lucida Handwriting" panose="03010101010101010101" pitchFamily="66" charset="0"/>
              </a:rPr>
              <a:t>vieil</a:t>
            </a:r>
            <a:r>
              <a:rPr lang="de-DE" sz="2400" dirty="0">
                <a:solidFill>
                  <a:srgbClr val="C00000"/>
                </a:solidFill>
                <a:latin typeface="Lucida Handwriting" panose="03010101010101010101" pitchFamily="66" charset="0"/>
              </a:rPr>
              <a:t> </a:t>
            </a:r>
            <a:r>
              <a:rPr lang="de-DE" sz="2400" dirty="0" err="1">
                <a:solidFill>
                  <a:srgbClr val="C00000"/>
                </a:solidFill>
                <a:latin typeface="Lucida Handwriting" panose="03010101010101010101" pitchFamily="66" charset="0"/>
              </a:rPr>
              <a:t>étang</a:t>
            </a:r>
            <a:r>
              <a:rPr lang="de-DE" sz="2400" dirty="0">
                <a:solidFill>
                  <a:srgbClr val="C00000"/>
                </a:solidFill>
                <a:latin typeface="Lucida Handwriting" panose="03010101010101010101" pitchFamily="66" charset="0"/>
              </a:rPr>
              <a:t>                 </a:t>
            </a:r>
          </a:p>
          <a:p>
            <a:r>
              <a:rPr lang="de-DE" sz="2400" dirty="0" err="1">
                <a:solidFill>
                  <a:srgbClr val="C00000"/>
                </a:solidFill>
                <a:latin typeface="Lucida Handwriting" panose="03010101010101010101" pitchFamily="66" charset="0"/>
              </a:rPr>
              <a:t>Une</a:t>
            </a:r>
            <a:r>
              <a:rPr lang="de-DE" sz="2400" dirty="0">
                <a:solidFill>
                  <a:srgbClr val="C00000"/>
                </a:solidFill>
                <a:latin typeface="Lucida Handwriting" panose="03010101010101010101" pitchFamily="66" charset="0"/>
              </a:rPr>
              <a:t> </a:t>
            </a:r>
            <a:r>
              <a:rPr lang="de-DE" sz="2400" dirty="0" err="1">
                <a:solidFill>
                  <a:srgbClr val="C00000"/>
                </a:solidFill>
                <a:latin typeface="Lucida Handwriting" panose="03010101010101010101" pitchFamily="66" charset="0"/>
              </a:rPr>
              <a:t>grenouille</a:t>
            </a:r>
            <a:r>
              <a:rPr lang="de-DE" sz="2400" dirty="0">
                <a:solidFill>
                  <a:srgbClr val="C00000"/>
                </a:solidFill>
                <a:latin typeface="Lucida Handwriting" panose="03010101010101010101" pitchFamily="66" charset="0"/>
              </a:rPr>
              <a:t> </a:t>
            </a:r>
            <a:r>
              <a:rPr lang="de-DE" sz="2400" dirty="0" err="1">
                <a:solidFill>
                  <a:srgbClr val="C00000"/>
                </a:solidFill>
                <a:latin typeface="Lucida Handwriting" panose="03010101010101010101" pitchFamily="66" charset="0"/>
              </a:rPr>
              <a:t>qui</a:t>
            </a:r>
            <a:r>
              <a:rPr lang="de-DE" sz="2400" dirty="0">
                <a:solidFill>
                  <a:srgbClr val="C00000"/>
                </a:solidFill>
                <a:latin typeface="Lucida Handwriting" panose="03010101010101010101" pitchFamily="66" charset="0"/>
              </a:rPr>
              <a:t> </a:t>
            </a:r>
            <a:r>
              <a:rPr lang="de-DE" sz="2400" dirty="0" err="1">
                <a:solidFill>
                  <a:srgbClr val="C00000"/>
                </a:solidFill>
                <a:latin typeface="Lucida Handwriting" panose="03010101010101010101" pitchFamily="66" charset="0"/>
              </a:rPr>
              <a:t>plonge</a:t>
            </a:r>
            <a:endParaRPr lang="de-DE" sz="2400" dirty="0">
              <a:solidFill>
                <a:srgbClr val="C00000"/>
              </a:solidFill>
              <a:latin typeface="Lucida Handwriting" panose="03010101010101010101" pitchFamily="66" charset="0"/>
            </a:endParaRPr>
          </a:p>
          <a:p>
            <a:r>
              <a:rPr lang="de-DE" sz="2400" dirty="0">
                <a:solidFill>
                  <a:srgbClr val="C00000"/>
                </a:solidFill>
                <a:latin typeface="Lucida Handwriting" panose="03010101010101010101" pitchFamily="66" charset="0"/>
              </a:rPr>
              <a:t>Le </a:t>
            </a:r>
            <a:r>
              <a:rPr lang="de-DE" sz="2400" dirty="0" err="1">
                <a:solidFill>
                  <a:srgbClr val="C00000"/>
                </a:solidFill>
                <a:latin typeface="Lucida Handwriting" panose="03010101010101010101" pitchFamily="66" charset="0"/>
              </a:rPr>
              <a:t>bruit</a:t>
            </a:r>
            <a:r>
              <a:rPr lang="de-DE" sz="2400" dirty="0">
                <a:solidFill>
                  <a:srgbClr val="C00000"/>
                </a:solidFill>
                <a:latin typeface="Lucida Handwriting" panose="03010101010101010101" pitchFamily="66" charset="0"/>
              </a:rPr>
              <a:t> de </a:t>
            </a:r>
            <a:r>
              <a:rPr lang="de-DE" sz="2400" dirty="0" err="1">
                <a:solidFill>
                  <a:srgbClr val="C00000"/>
                </a:solidFill>
                <a:latin typeface="Lucida Handwriting" panose="03010101010101010101" pitchFamily="66" charset="0"/>
              </a:rPr>
              <a:t>l‘eau</a:t>
            </a:r>
            <a:endParaRPr lang="de-DE" sz="2400" dirty="0">
              <a:solidFill>
                <a:srgbClr val="C00000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C2C2E29D-7DAB-4A58-B266-4B62D2A422B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CH" sz="3600" dirty="0">
                <a:latin typeface="Lucida Handwriting" panose="03010101010101010101" pitchFamily="66" charset="0"/>
              </a:rPr>
              <a:t>Le Haiku le plus célèbre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150A5077-6692-4974-A6E6-B61B42CBA8E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088" y="284163"/>
            <a:ext cx="3109912" cy="5861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DB28C5A-397F-4B7A-BC43-83F9D8CBC3C5}"/>
              </a:ext>
            </a:extLst>
          </p:cNvPr>
          <p:cNvSpPr/>
          <p:nvPr/>
        </p:nvSpPr>
        <p:spPr>
          <a:xfrm>
            <a:off x="1577975" y="1663998"/>
            <a:ext cx="6096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H" sz="2400" dirty="0" err="1">
                <a:solidFill>
                  <a:srgbClr val="C00000"/>
                </a:solidFill>
                <a:latin typeface="Lucida Handwriting" panose="03010101010101010101" pitchFamily="66" charset="0"/>
              </a:rPr>
              <a:t>Furu</a:t>
            </a:r>
            <a:r>
              <a:rPr lang="fr-CH" sz="2400" dirty="0">
                <a:solidFill>
                  <a:srgbClr val="C00000"/>
                </a:solidFill>
                <a:latin typeface="Lucida Handwriting" panose="03010101010101010101" pitchFamily="66" charset="0"/>
              </a:rPr>
              <a:t> </a:t>
            </a:r>
            <a:r>
              <a:rPr lang="fr-CH" sz="2400" dirty="0" err="1">
                <a:solidFill>
                  <a:srgbClr val="C00000"/>
                </a:solidFill>
                <a:latin typeface="Lucida Handwriting" panose="03010101010101010101" pitchFamily="66" charset="0"/>
              </a:rPr>
              <a:t>ike</a:t>
            </a:r>
            <a:r>
              <a:rPr lang="fr-CH" sz="2400" dirty="0">
                <a:solidFill>
                  <a:srgbClr val="C00000"/>
                </a:solidFill>
                <a:latin typeface="Lucida Handwriting" panose="03010101010101010101" pitchFamily="66" charset="0"/>
              </a:rPr>
              <a:t> </a:t>
            </a:r>
            <a:r>
              <a:rPr lang="fr-CH" sz="2400" dirty="0" err="1">
                <a:solidFill>
                  <a:srgbClr val="C00000"/>
                </a:solidFill>
                <a:latin typeface="Lucida Handwriting" panose="03010101010101010101" pitchFamily="66" charset="0"/>
              </a:rPr>
              <a:t>ya</a:t>
            </a:r>
            <a:r>
              <a:rPr lang="fr-CH" sz="2400" dirty="0">
                <a:solidFill>
                  <a:srgbClr val="C00000"/>
                </a:solidFill>
                <a:latin typeface="Lucida Handwriting" panose="03010101010101010101" pitchFamily="66" charset="0"/>
              </a:rPr>
              <a:t> </a:t>
            </a:r>
          </a:p>
          <a:p>
            <a:r>
              <a:rPr lang="fr-CH" sz="2400" dirty="0" err="1">
                <a:solidFill>
                  <a:srgbClr val="C00000"/>
                </a:solidFill>
                <a:latin typeface="Lucida Handwriting" panose="03010101010101010101" pitchFamily="66" charset="0"/>
              </a:rPr>
              <a:t>Kawazu</a:t>
            </a:r>
            <a:r>
              <a:rPr lang="fr-CH" sz="2400" dirty="0">
                <a:solidFill>
                  <a:srgbClr val="C00000"/>
                </a:solidFill>
                <a:latin typeface="Lucida Handwriting" panose="03010101010101010101" pitchFamily="66" charset="0"/>
              </a:rPr>
              <a:t> </a:t>
            </a:r>
            <a:r>
              <a:rPr lang="fr-CH" sz="2400" dirty="0" err="1">
                <a:solidFill>
                  <a:srgbClr val="C00000"/>
                </a:solidFill>
                <a:latin typeface="Lucida Handwriting" panose="03010101010101010101" pitchFamily="66" charset="0"/>
              </a:rPr>
              <a:t>tobikomu</a:t>
            </a:r>
            <a:r>
              <a:rPr lang="fr-CH" sz="2400" dirty="0">
                <a:solidFill>
                  <a:srgbClr val="C00000"/>
                </a:solidFill>
                <a:latin typeface="Lucida Handwriting" panose="03010101010101010101" pitchFamily="66" charset="0"/>
              </a:rPr>
              <a:t> </a:t>
            </a:r>
          </a:p>
          <a:p>
            <a:r>
              <a:rPr lang="fr-CH" sz="2400" dirty="0" err="1">
                <a:solidFill>
                  <a:srgbClr val="C00000"/>
                </a:solidFill>
                <a:latin typeface="Lucida Handwriting" panose="03010101010101010101" pitchFamily="66" charset="0"/>
              </a:rPr>
              <a:t>Mizu</a:t>
            </a:r>
            <a:r>
              <a:rPr lang="fr-CH" sz="2400" dirty="0">
                <a:solidFill>
                  <a:srgbClr val="C00000"/>
                </a:solidFill>
                <a:latin typeface="Lucida Handwriting" panose="03010101010101010101" pitchFamily="66" charset="0"/>
              </a:rPr>
              <a:t> no </a:t>
            </a:r>
            <a:r>
              <a:rPr lang="fr-CH" sz="2400" dirty="0" err="1">
                <a:solidFill>
                  <a:srgbClr val="C00000"/>
                </a:solidFill>
                <a:latin typeface="Lucida Handwriting" panose="03010101010101010101" pitchFamily="66" charset="0"/>
              </a:rPr>
              <a:t>oto</a:t>
            </a:r>
            <a:r>
              <a:rPr lang="fr-CH" sz="2400" dirty="0">
                <a:solidFill>
                  <a:srgbClr val="C00000"/>
                </a:solidFill>
                <a:latin typeface="Lucida Handwriting" panose="03010101010101010101" pitchFamily="66" charset="0"/>
              </a:rPr>
              <a:t> </a:t>
            </a:r>
          </a:p>
          <a:p>
            <a:r>
              <a:rPr lang="fr-CH" sz="2400" dirty="0">
                <a:solidFill>
                  <a:srgbClr val="C00000"/>
                </a:solidFill>
                <a:latin typeface="Lucida Handwriting" panose="03010101010101010101" pitchFamily="66" charset="0"/>
              </a:rPr>
              <a:t>                            </a:t>
            </a:r>
            <a:r>
              <a:rPr lang="fr-CH" sz="2400" dirty="0" err="1">
                <a:solidFill>
                  <a:srgbClr val="C00000"/>
                </a:solidFill>
                <a:latin typeface="Lucida Handwriting" panose="03010101010101010101" pitchFamily="66" charset="0"/>
              </a:rPr>
              <a:t>Basho</a:t>
            </a:r>
            <a:endParaRPr lang="fr-CH" sz="2400" dirty="0">
              <a:solidFill>
                <a:srgbClr val="C00000"/>
              </a:solidFill>
              <a:latin typeface="Lucida Handwriting" panose="03010101010101010101" pitchFamily="66" charset="0"/>
            </a:endParaRPr>
          </a:p>
          <a:p>
            <a:endParaRPr lang="fr-CH" dirty="0">
              <a:solidFill>
                <a:srgbClr val="C00000"/>
              </a:solidFill>
              <a:latin typeface="Lucida Handwriting" panose="03010101010101010101" pitchFamily="66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B76233-4810-4831-B3F7-056C86C0BEEC}"/>
              </a:ext>
            </a:extLst>
          </p:cNvPr>
          <p:cNvSpPr/>
          <p:nvPr/>
        </p:nvSpPr>
        <p:spPr>
          <a:xfrm>
            <a:off x="6005593" y="4672738"/>
            <a:ext cx="2936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fr-FR" sz="3200" b="1" dirty="0"/>
              <a:t>古池や</a:t>
            </a:r>
          </a:p>
          <a:p>
            <a:r>
              <a:rPr lang="ja-JP" altLang="fr-FR" sz="3200" b="1" dirty="0"/>
              <a:t>蛙飛びこむ</a:t>
            </a:r>
          </a:p>
          <a:p>
            <a:r>
              <a:rPr lang="ja-JP" altLang="fr-FR" sz="3200" b="1" dirty="0"/>
              <a:t>水の音</a:t>
            </a:r>
            <a:endParaRPr lang="fr-CH" sz="3200" b="1" dirty="0"/>
          </a:p>
        </p:txBody>
      </p:sp>
    </p:spTree>
    <p:extLst>
      <p:ext uri="{BB962C8B-B14F-4D97-AF65-F5344CB8AC3E}">
        <p14:creationId xmlns:p14="http://schemas.microsoft.com/office/powerpoint/2010/main" val="2534706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BE3768-E64A-45BC-9D0B-C65FF9E038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742"/>
            <a:ext cx="7073685" cy="1620947"/>
          </a:xfrm>
        </p:spPr>
        <p:txBody>
          <a:bodyPr>
            <a:normAutofit fontScale="90000"/>
          </a:bodyPr>
          <a:lstStyle/>
          <a:p>
            <a:r>
              <a:rPr lang="fr-CH" sz="4000" b="1" dirty="0">
                <a:latin typeface="Lucida Handwriting" panose="03010101010101010101" pitchFamily="66" charset="0"/>
              </a:rPr>
              <a:t>Oku no hosomichi </a:t>
            </a:r>
            <a:br>
              <a:rPr lang="fr-CH" dirty="0"/>
            </a:br>
            <a:r>
              <a:rPr lang="fr-CH" sz="3600" b="1" dirty="0"/>
              <a:t>La Sente étroite du Bout du Monde</a:t>
            </a:r>
            <a:br>
              <a:rPr lang="fr-CH" sz="3600" b="1" dirty="0"/>
            </a:br>
            <a:r>
              <a:rPr lang="fr-CH" sz="3600" b="1" dirty="0"/>
              <a:t>Le Chemin étroit vers les contrées du Nord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95D05D-9883-443C-A09B-F3A9C6E63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953" y="2169762"/>
            <a:ext cx="6323307" cy="4688237"/>
          </a:xfrm>
        </p:spPr>
        <p:txBody>
          <a:bodyPr>
            <a:normAutofit/>
          </a:bodyPr>
          <a:lstStyle/>
          <a:p>
            <a:r>
              <a:rPr lang="fr-CH" dirty="0"/>
              <a:t>œuvre majeure de </a:t>
            </a:r>
            <a:r>
              <a:rPr lang="fr-CH" dirty="0" err="1"/>
              <a:t>Basho</a:t>
            </a:r>
            <a:endParaRPr lang="fr-CH" dirty="0"/>
          </a:p>
          <a:p>
            <a:r>
              <a:rPr lang="fr-CH" dirty="0"/>
              <a:t>carnet de voyage en forme de </a:t>
            </a:r>
            <a:r>
              <a:rPr lang="fr-CH" dirty="0" err="1"/>
              <a:t>haibun</a:t>
            </a:r>
            <a:endParaRPr lang="fr-CH" dirty="0"/>
          </a:p>
          <a:p>
            <a:r>
              <a:rPr lang="fr-CH" dirty="0"/>
              <a:t>2300 km en compagnie du moine Sora</a:t>
            </a:r>
          </a:p>
          <a:p>
            <a:r>
              <a:rPr lang="fr-CH" dirty="0"/>
              <a:t>mai à octobre 1689</a:t>
            </a:r>
          </a:p>
          <a:p>
            <a:r>
              <a:rPr lang="fr-CH" dirty="0"/>
              <a:t>Edo, Nikko, Mer du Japon, Ise</a:t>
            </a:r>
            <a:r>
              <a:rPr lang="fr-CH"/>
              <a:t>, Kyoto</a:t>
            </a:r>
            <a:endParaRPr lang="fr-CH" dirty="0"/>
          </a:p>
          <a:p>
            <a:r>
              <a:rPr lang="fr-CH" dirty="0"/>
              <a:t>Traduction de Nicolas Bouvier 1976</a:t>
            </a:r>
          </a:p>
          <a:p>
            <a:r>
              <a:rPr lang="fr-CH" dirty="0"/>
              <a:t>«Le Voyage de </a:t>
            </a:r>
            <a:r>
              <a:rPr lang="fr-CH" dirty="0" err="1"/>
              <a:t>Basho</a:t>
            </a:r>
            <a:r>
              <a:rPr lang="fr-CH" dirty="0"/>
              <a:t>», </a:t>
            </a:r>
          </a:p>
          <a:p>
            <a:pPr marL="0" indent="0">
              <a:buNone/>
            </a:pPr>
            <a:r>
              <a:rPr lang="fr-CH" dirty="0"/>
              <a:t>   film de Richard </a:t>
            </a:r>
            <a:r>
              <a:rPr lang="fr-CH" dirty="0" err="1"/>
              <a:t>Dindo</a:t>
            </a:r>
            <a:r>
              <a:rPr lang="fr-CH" dirty="0"/>
              <a:t>, 2018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B9B7138-9A36-4F56-AFDD-E5BCD24BA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455" y="2898183"/>
            <a:ext cx="5688378" cy="3790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7D22C52-E667-4E55-9B57-94BB771EC3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679" y="131980"/>
            <a:ext cx="2727533" cy="259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08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C24335-8476-4354-9ACB-5FDCB90B1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3200" dirty="0">
                <a:latin typeface="Lucida Calligraphy" panose="03010101010101010101" pitchFamily="66" charset="0"/>
              </a:rPr>
              <a:t>BUSON YOSA     1716 – 1775    KYOTO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74F8B57-DA07-4F01-B70C-B62C555471F3}"/>
              </a:ext>
            </a:extLst>
          </p:cNvPr>
          <p:cNvSpPr txBox="1"/>
          <p:nvPr/>
        </p:nvSpPr>
        <p:spPr>
          <a:xfrm>
            <a:off x="410703" y="1875295"/>
            <a:ext cx="6672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>
                <a:latin typeface="Lucida Handwriting" panose="03010101010101010101" pitchFamily="66" charset="0"/>
              </a:rPr>
              <a:t>Deux branches de prunier</a:t>
            </a:r>
          </a:p>
          <a:p>
            <a:r>
              <a:rPr lang="fr-CH" sz="2400" dirty="0">
                <a:latin typeface="Lucida Handwriting" panose="03010101010101010101" pitchFamily="66" charset="0"/>
              </a:rPr>
              <a:t>Une fleurit vite, l’autre lent –</a:t>
            </a:r>
          </a:p>
          <a:p>
            <a:r>
              <a:rPr lang="fr-CH" sz="2400" dirty="0">
                <a:latin typeface="Lucida Handwriting" panose="03010101010101010101" pitchFamily="66" charset="0"/>
              </a:rPr>
              <a:t>J’aime </a:t>
            </a:r>
            <a:r>
              <a:rPr lang="fr-CH" sz="2400">
                <a:latin typeface="Lucida Handwriting" panose="03010101010101010101" pitchFamily="66" charset="0"/>
              </a:rPr>
              <a:t>les deux</a:t>
            </a:r>
            <a:endParaRPr lang="fr-CH" sz="2400" dirty="0">
              <a:latin typeface="Lucida Handwriting" panose="03010101010101010101" pitchFamily="66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B3C96A5-9364-4AE6-87BC-5CACBAE29434}"/>
              </a:ext>
            </a:extLst>
          </p:cNvPr>
          <p:cNvSpPr txBox="1"/>
          <p:nvPr/>
        </p:nvSpPr>
        <p:spPr>
          <a:xfrm flipH="1">
            <a:off x="2036778" y="3611105"/>
            <a:ext cx="46739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>
                <a:latin typeface="Lucida Handwriting" panose="03010101010101010101" pitchFamily="66" charset="0"/>
              </a:rPr>
              <a:t>Son de la cloche</a:t>
            </a:r>
          </a:p>
          <a:p>
            <a:r>
              <a:rPr lang="fr-CH" sz="2400" dirty="0">
                <a:latin typeface="Lucida Handwriting" panose="03010101010101010101" pitchFamily="66" charset="0"/>
              </a:rPr>
              <a:t>Frappée tout doucement</a:t>
            </a:r>
          </a:p>
          <a:p>
            <a:r>
              <a:rPr lang="fr-CH" sz="2400" dirty="0">
                <a:latin typeface="Lucida Handwriting" panose="03010101010101010101" pitchFamily="66" charset="0"/>
              </a:rPr>
              <a:t>S’évanouit dans la brume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5A6B1B7-7A24-4F25-8FFA-6D752BD06FF1}"/>
              </a:ext>
            </a:extLst>
          </p:cNvPr>
          <p:cNvSpPr txBox="1"/>
          <p:nvPr/>
        </p:nvSpPr>
        <p:spPr>
          <a:xfrm>
            <a:off x="697424" y="5346915"/>
            <a:ext cx="4897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>
                <a:latin typeface="Lucida Handwriting" panose="03010101010101010101" pitchFamily="66" charset="0"/>
              </a:rPr>
              <a:t>Couchant d’automne–</a:t>
            </a:r>
          </a:p>
          <a:p>
            <a:r>
              <a:rPr lang="fr-CH" sz="2400" dirty="0">
                <a:latin typeface="Lucida Handwriting" panose="03010101010101010101" pitchFamily="66" charset="0"/>
              </a:rPr>
              <a:t>Même la solitude</a:t>
            </a:r>
          </a:p>
          <a:p>
            <a:r>
              <a:rPr lang="fr-CH" sz="2400" dirty="0">
                <a:latin typeface="Lucida Handwriting" panose="03010101010101010101" pitchFamily="66" charset="0"/>
              </a:rPr>
              <a:t>Est une joie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6798545-DA3D-4AF7-84F9-C1685C1255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736" y="1987657"/>
            <a:ext cx="5040177" cy="3360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384534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D3A341F-4387-4B6E-8FAB-2BC74B31A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-134474" y="45716"/>
            <a:ext cx="45719" cy="2285107"/>
          </a:xfrm>
        </p:spPr>
        <p:txBody>
          <a:bodyPr>
            <a:normAutofit/>
          </a:bodyPr>
          <a:lstStyle/>
          <a:p>
            <a:endParaRPr lang="fr-CH" sz="8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3E86E17-CFAD-4246-A3D4-9D2BC40B22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89" y="742425"/>
            <a:ext cx="4618428" cy="540935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6E79308-B9EE-41D3-B589-955305254B93}"/>
              </a:ext>
            </a:extLst>
          </p:cNvPr>
          <p:cNvSpPr txBox="1"/>
          <p:nvPr/>
        </p:nvSpPr>
        <p:spPr>
          <a:xfrm>
            <a:off x="5478651" y="1766807"/>
            <a:ext cx="626131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3200" dirty="0">
                <a:latin typeface="Lucida Calligraphy" panose="03010101010101010101" pitchFamily="66" charset="0"/>
              </a:rPr>
              <a:t>            </a:t>
            </a:r>
            <a:r>
              <a:rPr lang="fr-CH" sz="3200" b="1" dirty="0">
                <a:latin typeface="Lucida Calligraphy" panose="03010101010101010101" pitchFamily="66" charset="0"/>
              </a:rPr>
              <a:t>BUSON</a:t>
            </a:r>
          </a:p>
          <a:p>
            <a:endParaRPr lang="fr-CH" sz="3200" dirty="0">
              <a:latin typeface="Lucida Calligraphy" panose="03010101010101010101" pitchFamily="66" charset="0"/>
            </a:endParaRPr>
          </a:p>
          <a:p>
            <a:endParaRPr lang="fr-CH" sz="3200" dirty="0">
              <a:latin typeface="Lucida Calligraphy" panose="03010101010101010101" pitchFamily="66" charset="0"/>
            </a:endParaRPr>
          </a:p>
          <a:p>
            <a:r>
              <a:rPr lang="fr-CH" sz="3200" b="1" dirty="0">
                <a:latin typeface="Lucida Calligraphy" panose="03010101010101010101" pitchFamily="66" charset="0"/>
              </a:rPr>
              <a:t>Peintre et Dessinateur</a:t>
            </a:r>
          </a:p>
          <a:p>
            <a:r>
              <a:rPr lang="fr-CH" sz="3200" dirty="0">
                <a:latin typeface="Lucida Calligraphy" panose="03010101010101010101" pitchFamily="66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604053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ED70F2-B091-40CC-B914-996A78040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18B01C0-122E-4A9F-B1C9-E24ABB5DD0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5"/>
            <a:ext cx="121920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625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523C18-BC1D-4EB1-9931-501A7DB0E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4488" y="365125"/>
            <a:ext cx="8959312" cy="1325563"/>
          </a:xfrm>
        </p:spPr>
        <p:txBody>
          <a:bodyPr>
            <a:normAutofit/>
          </a:bodyPr>
          <a:lstStyle/>
          <a:p>
            <a:r>
              <a:rPr lang="fr-CH" sz="4000" dirty="0">
                <a:latin typeface="Lucida Handwriting" panose="03010101010101010101" pitchFamily="66" charset="0"/>
              </a:rPr>
              <a:t>Buson   -   Traduction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930025-DD02-4BE7-8E70-4840C9236A47}"/>
              </a:ext>
            </a:extLst>
          </p:cNvPr>
          <p:cNvSpPr/>
          <p:nvPr/>
        </p:nvSpPr>
        <p:spPr>
          <a:xfrm>
            <a:off x="1650570" y="1619573"/>
            <a:ext cx="884178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dirty="0">
                <a:solidFill>
                  <a:srgbClr val="FF0000"/>
                </a:solidFill>
              </a:rPr>
              <a:t> </a:t>
            </a:r>
            <a:r>
              <a:rPr lang="fr-CH" sz="2800" dirty="0">
                <a:solidFill>
                  <a:srgbClr val="FF0000"/>
                </a:solidFill>
              </a:rPr>
              <a:t>Kanji japonais</a:t>
            </a:r>
            <a:r>
              <a:rPr lang="fr-CH" sz="2800" dirty="0"/>
              <a:t>		</a:t>
            </a:r>
          </a:p>
          <a:p>
            <a:r>
              <a:rPr lang="ja-JP" altLang="fr-FR" sz="2800" dirty="0"/>
              <a:t>菜の花や</a:t>
            </a:r>
          </a:p>
          <a:p>
            <a:r>
              <a:rPr lang="ja-JP" altLang="fr-FR" sz="2800" dirty="0"/>
              <a:t>月は東に</a:t>
            </a:r>
          </a:p>
          <a:p>
            <a:r>
              <a:rPr lang="ja-JP" altLang="fr-FR" sz="2800" dirty="0"/>
              <a:t>日は西に</a:t>
            </a:r>
          </a:p>
          <a:p>
            <a:r>
              <a:rPr lang="ja-JP" altLang="fr-FR" sz="2400" dirty="0"/>
              <a:t>                                                                            </a:t>
            </a:r>
            <a:r>
              <a:rPr lang="fr-CH" altLang="ja-JP" sz="2800" dirty="0" err="1">
                <a:solidFill>
                  <a:srgbClr val="FF0000"/>
                </a:solidFill>
              </a:rPr>
              <a:t>Romanji</a:t>
            </a:r>
            <a:endParaRPr lang="fr-CH" sz="2800" dirty="0">
              <a:solidFill>
                <a:srgbClr val="FF0000"/>
              </a:solidFill>
            </a:endParaRPr>
          </a:p>
          <a:p>
            <a:r>
              <a:rPr lang="fr-CH" sz="2800" dirty="0"/>
              <a:t>                                                                na no </a:t>
            </a:r>
            <a:r>
              <a:rPr lang="fr-CH" sz="2800" dirty="0" err="1"/>
              <a:t>hana</a:t>
            </a:r>
            <a:r>
              <a:rPr lang="fr-CH" sz="2800" dirty="0"/>
              <a:t> ya</a:t>
            </a:r>
          </a:p>
          <a:p>
            <a:r>
              <a:rPr lang="fr-CH" sz="2800" dirty="0"/>
              <a:t>                                                                </a:t>
            </a:r>
            <a:r>
              <a:rPr lang="fr-CH" sz="2800" dirty="0" err="1"/>
              <a:t>tsuki</a:t>
            </a:r>
            <a:r>
              <a:rPr lang="fr-CH" sz="2800" dirty="0"/>
              <a:t> </a:t>
            </a:r>
            <a:r>
              <a:rPr lang="fr-CH" sz="2800" dirty="0" err="1"/>
              <a:t>wa</a:t>
            </a:r>
            <a:r>
              <a:rPr lang="fr-CH" sz="2800" dirty="0"/>
              <a:t> </a:t>
            </a:r>
            <a:r>
              <a:rPr lang="fr-CH" sz="2800" dirty="0" err="1"/>
              <a:t>higashi</a:t>
            </a:r>
            <a:r>
              <a:rPr lang="fr-CH" sz="2800" dirty="0"/>
              <a:t> ni</a:t>
            </a:r>
          </a:p>
          <a:p>
            <a:r>
              <a:rPr lang="fr-CH" sz="2800" dirty="0"/>
              <a:t>                                                                hi </a:t>
            </a:r>
            <a:r>
              <a:rPr lang="fr-CH" sz="2800" dirty="0" err="1"/>
              <a:t>wa</a:t>
            </a:r>
            <a:r>
              <a:rPr lang="fr-CH" sz="2800" dirty="0"/>
              <a:t> </a:t>
            </a:r>
            <a:r>
              <a:rPr lang="fr-CH" sz="2800" dirty="0" err="1"/>
              <a:t>nishi</a:t>
            </a:r>
            <a:r>
              <a:rPr lang="fr-CH" sz="2800" dirty="0"/>
              <a:t> ni</a:t>
            </a:r>
          </a:p>
          <a:p>
            <a:r>
              <a:rPr lang="fr-CH" sz="2400" dirty="0">
                <a:solidFill>
                  <a:srgbClr val="FF0000"/>
                </a:solidFill>
              </a:rPr>
              <a:t>   </a:t>
            </a:r>
            <a:r>
              <a:rPr lang="fr-CH" sz="2800" dirty="0">
                <a:solidFill>
                  <a:srgbClr val="FF0000"/>
                </a:solidFill>
              </a:rPr>
              <a:t>Français</a:t>
            </a:r>
          </a:p>
          <a:p>
            <a:r>
              <a:rPr lang="fr-CH" sz="2800" dirty="0"/>
              <a:t>Fleur de colza</a:t>
            </a:r>
          </a:p>
          <a:p>
            <a:r>
              <a:rPr lang="fr-CH" sz="2800" dirty="0"/>
              <a:t>La lune à l’Est</a:t>
            </a:r>
          </a:p>
          <a:p>
            <a:r>
              <a:rPr lang="fr-CH" sz="2800" dirty="0"/>
              <a:t>Le soleil à l’Ouest</a:t>
            </a:r>
          </a:p>
        </p:txBody>
      </p:sp>
    </p:spTree>
    <p:extLst>
      <p:ext uri="{BB962C8B-B14F-4D97-AF65-F5344CB8AC3E}">
        <p14:creationId xmlns:p14="http://schemas.microsoft.com/office/powerpoint/2010/main" val="31088639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A66927-21C3-4EC9-9CCD-AD081A7FA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3200" dirty="0">
                <a:latin typeface="Lucida Calligraphy" panose="03010101010101010101" pitchFamily="66" charset="0"/>
              </a:rPr>
              <a:t>ISSA KOBAYASHI     1763 – 1827   Shinano                                                                               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438D446-0FE9-4A72-9377-D089CD740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538" y="2112478"/>
            <a:ext cx="3810000" cy="3810000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797B8555-FEA1-4AEA-99FC-6152C7BD3DB6}"/>
              </a:ext>
            </a:extLst>
          </p:cNvPr>
          <p:cNvSpPr txBox="1"/>
          <p:nvPr/>
        </p:nvSpPr>
        <p:spPr>
          <a:xfrm rot="10800000" flipH="1" flipV="1">
            <a:off x="1424906" y="5014853"/>
            <a:ext cx="4469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>
                <a:solidFill>
                  <a:srgbClr val="C00000"/>
                </a:solidFill>
                <a:latin typeface="Lucida Calligraphy" panose="03010101010101010101" pitchFamily="66" charset="0"/>
              </a:rPr>
              <a:t>Grimpe en douceur,</a:t>
            </a:r>
          </a:p>
          <a:p>
            <a:r>
              <a:rPr lang="fr-CH" sz="2400" dirty="0">
                <a:solidFill>
                  <a:srgbClr val="C00000"/>
                </a:solidFill>
                <a:latin typeface="Lucida Calligraphy" panose="03010101010101010101" pitchFamily="66" charset="0"/>
              </a:rPr>
              <a:t>Mon petit escargot</a:t>
            </a:r>
          </a:p>
          <a:p>
            <a:r>
              <a:rPr lang="fr-CH" sz="2400" dirty="0">
                <a:solidFill>
                  <a:srgbClr val="C00000"/>
                </a:solidFill>
                <a:latin typeface="Lucida Calligraphy" panose="03010101010101010101" pitchFamily="66" charset="0"/>
              </a:rPr>
              <a:t>Tu montes au Fuji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A6B4E80-1FE3-4A1D-8B2C-193AB4133E38}"/>
              </a:ext>
            </a:extLst>
          </p:cNvPr>
          <p:cNvSpPr txBox="1"/>
          <p:nvPr/>
        </p:nvSpPr>
        <p:spPr>
          <a:xfrm>
            <a:off x="436608" y="2397948"/>
            <a:ext cx="64465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CH" sz="3200" dirty="0">
                <a:latin typeface="Lucida Handwriting" panose="03010101010101010101" pitchFamily="66" charset="0"/>
              </a:rPr>
              <a:t>Une vie tragique</a:t>
            </a:r>
          </a:p>
          <a:p>
            <a:pPr marL="285750" indent="-285750">
              <a:buFontTx/>
              <a:buChar char="-"/>
            </a:pPr>
            <a:r>
              <a:rPr lang="fr-CH" sz="3200" dirty="0">
                <a:latin typeface="Lucida Handwriting" panose="03010101010101010101" pitchFamily="66" charset="0"/>
              </a:rPr>
              <a:t>L’amour de la nature</a:t>
            </a:r>
          </a:p>
          <a:p>
            <a:pPr marL="285750" indent="-285750">
              <a:buFontTx/>
              <a:buChar char="-"/>
            </a:pPr>
            <a:r>
              <a:rPr lang="fr-CH" sz="3200" dirty="0">
                <a:latin typeface="Lucida Handwriting" panose="03010101010101010101" pitchFamily="66" charset="0"/>
              </a:rPr>
              <a:t>L’humour bienveillant</a:t>
            </a:r>
          </a:p>
          <a:p>
            <a:pPr marL="285750" indent="-285750">
              <a:buFontTx/>
              <a:buChar char="-"/>
            </a:pPr>
            <a:r>
              <a:rPr lang="fr-CH" sz="3200" dirty="0">
                <a:latin typeface="Lucida Handwriting" panose="03010101010101010101" pitchFamily="66" charset="0"/>
              </a:rPr>
              <a:t>20’000 Poèmes</a:t>
            </a:r>
          </a:p>
        </p:txBody>
      </p:sp>
    </p:spTree>
    <p:extLst>
      <p:ext uri="{BB962C8B-B14F-4D97-AF65-F5344CB8AC3E}">
        <p14:creationId xmlns:p14="http://schemas.microsoft.com/office/powerpoint/2010/main" val="2802351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31F0C4-FF7C-47F6-9E87-34E164061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3600" dirty="0">
                <a:latin typeface="Lucida Calligraphy" panose="03010101010101010101" pitchFamily="66" charset="0"/>
              </a:rPr>
              <a:t>La maison de Issa – Monument national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88FE5FC-C0E9-4D73-AEBE-66D67D1DD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295" y="1616075"/>
            <a:ext cx="6502400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B7073A0-7C1A-40B1-ACB2-7307B47BC4CD}"/>
              </a:ext>
            </a:extLst>
          </p:cNvPr>
          <p:cNvSpPr/>
          <p:nvPr/>
        </p:nvSpPr>
        <p:spPr>
          <a:xfrm>
            <a:off x="402956" y="2967335"/>
            <a:ext cx="468823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Pleine lune</a:t>
            </a:r>
          </a:p>
          <a:p>
            <a:endParaRPr lang="de-DE" sz="2800" b="1" dirty="0">
              <a:solidFill>
                <a:srgbClr val="FF0000"/>
              </a:solidFill>
              <a:latin typeface="Lucida Calligraphy" panose="03010101010101010101" pitchFamily="66" charset="0"/>
            </a:endParaRPr>
          </a:p>
          <a:p>
            <a:r>
              <a:rPr lang="de-DE" sz="2800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Mais mon cabanon</a:t>
            </a:r>
          </a:p>
          <a:p>
            <a:endParaRPr lang="de-DE" sz="2800" b="1" dirty="0">
              <a:solidFill>
                <a:srgbClr val="FF0000"/>
              </a:solidFill>
              <a:latin typeface="Lucida Calligraphy" panose="03010101010101010101" pitchFamily="66" charset="0"/>
            </a:endParaRPr>
          </a:p>
          <a:p>
            <a:r>
              <a:rPr lang="de-DE" sz="2800" b="1" dirty="0">
                <a:solidFill>
                  <a:srgbClr val="FF0000"/>
                </a:solidFill>
                <a:latin typeface="Lucida Calligraphy" panose="03010101010101010101" pitchFamily="66" charset="0"/>
              </a:rPr>
              <a:t>Reste ce qu‘il est</a:t>
            </a:r>
            <a:endParaRPr lang="fr-CH" sz="2800" b="1" dirty="0">
              <a:solidFill>
                <a:srgbClr val="FF0000"/>
              </a:solidFill>
              <a:latin typeface="Lucida Calligraphy" panose="030101010101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546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422758-F67C-4114-99EE-CC3445F69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>
                <a:solidFill>
                  <a:srgbClr val="0070C0"/>
                </a:solidFill>
              </a:rPr>
              <a:t>ISSA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74C0EA0-57FD-467F-A9D1-C5608E5BE4CE}"/>
              </a:ext>
            </a:extLst>
          </p:cNvPr>
          <p:cNvSpPr txBox="1"/>
          <p:nvPr/>
        </p:nvSpPr>
        <p:spPr>
          <a:xfrm>
            <a:off x="6346556" y="1783028"/>
            <a:ext cx="4664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>
                <a:latin typeface="Lucida Calligraphy" panose="03010101010101010101" pitchFamily="66" charset="0"/>
              </a:rPr>
              <a:t>Matin de printemps –</a:t>
            </a:r>
          </a:p>
          <a:p>
            <a:r>
              <a:rPr lang="fr-CH" sz="2400" dirty="0">
                <a:latin typeface="Lucida Calligraphy" panose="03010101010101010101" pitchFamily="66" charset="0"/>
              </a:rPr>
              <a:t>Mon ombre aussi</a:t>
            </a:r>
          </a:p>
          <a:p>
            <a:r>
              <a:rPr lang="fr-CH" sz="2400" dirty="0">
                <a:latin typeface="Lucida Calligraphy" panose="03010101010101010101" pitchFamily="66" charset="0"/>
              </a:rPr>
              <a:t>Déborde de vie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A68E08-C95C-41DC-A3C8-D823F4DC58B8}"/>
              </a:ext>
            </a:extLst>
          </p:cNvPr>
          <p:cNvSpPr txBox="1"/>
          <p:nvPr/>
        </p:nvSpPr>
        <p:spPr>
          <a:xfrm>
            <a:off x="838200" y="2983357"/>
            <a:ext cx="37738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>
                <a:latin typeface="Lucida Calligraphy" panose="03010101010101010101" pitchFamily="66" charset="0"/>
              </a:rPr>
              <a:t>Soir d’’hirondelles  </a:t>
            </a:r>
          </a:p>
          <a:p>
            <a:r>
              <a:rPr lang="fr-CH" sz="2400" dirty="0">
                <a:latin typeface="Lucida Calligraphy" panose="03010101010101010101" pitchFamily="66" charset="0"/>
              </a:rPr>
              <a:t>Demain encore</a:t>
            </a:r>
          </a:p>
          <a:p>
            <a:r>
              <a:rPr lang="fr-CH" sz="2400" dirty="0">
                <a:latin typeface="Lucida Calligraphy" panose="03010101010101010101" pitchFamily="66" charset="0"/>
              </a:rPr>
              <a:t>Je n’aurai rien à faire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D339715-93B8-4890-9C5E-4E6F60BEC5A2}"/>
              </a:ext>
            </a:extLst>
          </p:cNvPr>
          <p:cNvSpPr txBox="1"/>
          <p:nvPr/>
        </p:nvSpPr>
        <p:spPr>
          <a:xfrm>
            <a:off x="5184183" y="4579749"/>
            <a:ext cx="42542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>
                <a:latin typeface="Lucida Calligraphy" panose="03010101010101010101" pitchFamily="66" charset="0"/>
              </a:rPr>
              <a:t>La voilà</a:t>
            </a:r>
          </a:p>
          <a:p>
            <a:r>
              <a:rPr lang="fr-CH" sz="2400" dirty="0">
                <a:latin typeface="Lucida Calligraphy" panose="03010101010101010101" pitchFamily="66" charset="0"/>
              </a:rPr>
              <a:t>Ma demeure ultime </a:t>
            </a:r>
          </a:p>
          <a:p>
            <a:r>
              <a:rPr lang="fr-CH" sz="2400" dirty="0">
                <a:latin typeface="Lucida Calligraphy" panose="03010101010101010101" pitchFamily="66" charset="0"/>
              </a:rPr>
              <a:t>Cinq pieds de neige</a:t>
            </a:r>
          </a:p>
        </p:txBody>
      </p:sp>
    </p:spTree>
    <p:extLst>
      <p:ext uri="{BB962C8B-B14F-4D97-AF65-F5344CB8AC3E}">
        <p14:creationId xmlns:p14="http://schemas.microsoft.com/office/powerpoint/2010/main" val="300183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6BCF25-94D1-43D5-9373-FAD699E0A8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9125" y="1122363"/>
            <a:ext cx="9528875" cy="1655762"/>
          </a:xfrm>
          <a:noFill/>
        </p:spPr>
        <p:txBody>
          <a:bodyPr>
            <a:normAutofit/>
          </a:bodyPr>
          <a:lstStyle/>
          <a:p>
            <a:r>
              <a:rPr lang="fr-CH" sz="7200" dirty="0">
                <a:latin typeface="Lucida Handwriting" panose="03010101010101010101" pitchFamily="66" charset="0"/>
              </a:rPr>
              <a:t>HAIKU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B908030-71D2-40C4-92F6-EE8E4322E2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93032" y="4424767"/>
            <a:ext cx="3541362" cy="588935"/>
          </a:xfrm>
        </p:spPr>
        <p:txBody>
          <a:bodyPr/>
          <a:lstStyle/>
          <a:p>
            <a:endParaRPr lang="fr-CH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93938CF-A378-4BFE-92DF-A582803F9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298" y="3879809"/>
            <a:ext cx="3758339" cy="194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31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2D8FE4-0B26-42C9-89ED-0519F9491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3200" dirty="0">
                <a:latin typeface="Lucida Handwriting" panose="03010101010101010101" pitchFamily="66" charset="0"/>
              </a:rPr>
              <a:t>SHIKI  MASAOKA   1867–1902   Matsuyama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58174F0-84D3-46D8-8F8B-73AADB2EF6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227" y="1825625"/>
            <a:ext cx="11144573" cy="4351338"/>
          </a:xfrm>
        </p:spPr>
        <p:txBody>
          <a:bodyPr>
            <a:normAutofit fontScale="40000" lnSpcReduction="20000"/>
          </a:bodyPr>
          <a:lstStyle/>
          <a:p>
            <a:r>
              <a:rPr lang="fr-CH" sz="4200" dirty="0">
                <a:latin typeface="Lucida Handwriting" panose="03010101010101010101" pitchFamily="66" charset="0"/>
              </a:rPr>
              <a:t>Poète, Ecrivain, Journaliste</a:t>
            </a:r>
          </a:p>
          <a:p>
            <a:r>
              <a:rPr lang="fr-CH" sz="4200" dirty="0">
                <a:latin typeface="Lucida Handwriting" panose="03010101010101010101" pitchFamily="66" charset="0"/>
              </a:rPr>
              <a:t>Shiki – «Petit Coucou»</a:t>
            </a:r>
          </a:p>
          <a:p>
            <a:r>
              <a:rPr lang="fr-CH" sz="4200" dirty="0">
                <a:latin typeface="Lucida Handwriting" panose="03010101010101010101" pitchFamily="66" charset="0"/>
              </a:rPr>
              <a:t>Crée le terme HAIKU (</a:t>
            </a:r>
            <a:r>
              <a:rPr lang="fr-CH" sz="4200" u="sng" dirty="0">
                <a:latin typeface="Lucida Handwriting" panose="03010101010101010101" pitchFamily="66" charset="0"/>
              </a:rPr>
              <a:t>Hai</a:t>
            </a:r>
            <a:r>
              <a:rPr lang="fr-CH" sz="4200" dirty="0">
                <a:latin typeface="Lucida Handwriting" panose="03010101010101010101" pitchFamily="66" charset="0"/>
              </a:rPr>
              <a:t>kai no Hok</a:t>
            </a:r>
            <a:r>
              <a:rPr lang="fr-CH" sz="4200" u="sng" dirty="0">
                <a:latin typeface="Lucida Handwriting" panose="03010101010101010101" pitchFamily="66" charset="0"/>
              </a:rPr>
              <a:t>ku</a:t>
            </a:r>
            <a:r>
              <a:rPr lang="fr-CH" sz="4200" dirty="0">
                <a:latin typeface="Lucida Handwriting" panose="03010101010101010101" pitchFamily="66" charset="0"/>
              </a:rPr>
              <a:t>)</a:t>
            </a:r>
          </a:p>
          <a:p>
            <a:r>
              <a:rPr lang="fr-CH" sz="4200" dirty="0">
                <a:latin typeface="Lucida Handwriting" panose="03010101010101010101" pitchFamily="66" charset="0"/>
              </a:rPr>
              <a:t>Père du Haiku moderne</a:t>
            </a:r>
          </a:p>
          <a:p>
            <a:r>
              <a:rPr lang="fr-CH" sz="4200" dirty="0">
                <a:latin typeface="Lucida Handwriting" panose="03010101010101010101" pitchFamily="66" charset="0"/>
              </a:rPr>
              <a:t>Défend une observation réaliste de la nature</a:t>
            </a:r>
          </a:p>
          <a:p>
            <a:r>
              <a:rPr lang="fr-CH" sz="4200" dirty="0">
                <a:latin typeface="Lucida Handwriting" panose="03010101010101010101" pitchFamily="66" charset="0"/>
              </a:rPr>
              <a:t>Fondateur de la première Revue de Haiku</a:t>
            </a:r>
          </a:p>
          <a:p>
            <a:r>
              <a:rPr lang="fr-CH" sz="4200" dirty="0">
                <a:latin typeface="Lucida Handwriting" panose="03010101010101010101" pitchFamily="66" charset="0"/>
              </a:rPr>
              <a:t>Décédé à 35 ans  de tuberculose</a:t>
            </a:r>
          </a:p>
          <a:p>
            <a:endParaRPr lang="fr-CH" sz="1800" dirty="0">
              <a:latin typeface="Lucida Handwriting" panose="03010101010101010101" pitchFamily="66" charset="0"/>
            </a:endParaRPr>
          </a:p>
          <a:p>
            <a:pPr marL="0" indent="0">
              <a:buNone/>
            </a:pPr>
            <a:endParaRPr lang="fr-CH" sz="1800" dirty="0">
              <a:latin typeface="Lucida Handwriting" panose="03010101010101010101" pitchFamily="66" charset="0"/>
            </a:endParaRPr>
          </a:p>
          <a:p>
            <a:pPr marL="0" indent="0">
              <a:buNone/>
            </a:pPr>
            <a:endParaRPr lang="fr-CH" sz="1800" dirty="0">
              <a:latin typeface="Lucida Handwriting" panose="03010101010101010101" pitchFamily="66" charset="0"/>
            </a:endParaRPr>
          </a:p>
          <a:p>
            <a:pPr marL="0" indent="0">
              <a:buNone/>
            </a:pPr>
            <a:endParaRPr lang="fr-CH" sz="1800" dirty="0">
              <a:latin typeface="Lucida Handwriting" panose="03010101010101010101" pitchFamily="66" charset="0"/>
            </a:endParaRPr>
          </a:p>
          <a:p>
            <a:pPr marL="0" indent="0">
              <a:buNone/>
            </a:pPr>
            <a:r>
              <a:rPr lang="fr-CH" sz="1800" dirty="0">
                <a:latin typeface="Lucida Handwriting" panose="03010101010101010101" pitchFamily="66" charset="0"/>
              </a:rPr>
              <a:t>                                                </a:t>
            </a:r>
            <a:r>
              <a:rPr lang="fr-CH" sz="6000" dirty="0">
                <a:solidFill>
                  <a:srgbClr val="FF0000"/>
                </a:solidFill>
                <a:latin typeface="Lucida Handwriting" panose="03010101010101010101" pitchFamily="66" charset="0"/>
              </a:rPr>
              <a:t>Nuit brève</a:t>
            </a:r>
          </a:p>
          <a:p>
            <a:pPr marL="0" indent="0">
              <a:buNone/>
            </a:pPr>
            <a:r>
              <a:rPr lang="fr-CH" sz="6000" dirty="0">
                <a:solidFill>
                  <a:srgbClr val="FF0000"/>
                </a:solidFill>
                <a:latin typeface="Lucida Handwriting" panose="03010101010101010101" pitchFamily="66" charset="0"/>
              </a:rPr>
              <a:t>              Combien de jours</a:t>
            </a:r>
          </a:p>
          <a:p>
            <a:pPr marL="0" indent="0">
              <a:buNone/>
            </a:pPr>
            <a:r>
              <a:rPr lang="fr-CH" sz="6000" dirty="0">
                <a:solidFill>
                  <a:srgbClr val="FF0000"/>
                </a:solidFill>
                <a:latin typeface="Lucida Handwriting" panose="03010101010101010101" pitchFamily="66" charset="0"/>
              </a:rPr>
              <a:t>              Encore à vivre ?</a:t>
            </a:r>
          </a:p>
          <a:p>
            <a:pPr marL="0" indent="0">
              <a:buNone/>
            </a:pPr>
            <a:r>
              <a:rPr lang="fr-CH" sz="2400" dirty="0">
                <a:solidFill>
                  <a:srgbClr val="C00000"/>
                </a:solidFill>
                <a:latin typeface="Lucida Handwriting" panose="03010101010101010101" pitchFamily="66" charset="0"/>
              </a:rPr>
              <a:t>            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22F6440-2061-42E1-A7A4-FE675EE6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373" y="1825625"/>
            <a:ext cx="3781586" cy="446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337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7F8CF33-77DD-4F4C-9906-41EDA8E3D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590" y="365125"/>
            <a:ext cx="7603210" cy="1325563"/>
          </a:xfrm>
        </p:spPr>
        <p:txBody>
          <a:bodyPr/>
          <a:lstStyle/>
          <a:p>
            <a:r>
              <a:rPr lang="fr-CH" b="1" dirty="0">
                <a:solidFill>
                  <a:srgbClr val="0070C0"/>
                </a:solidFill>
              </a:rPr>
              <a:t>SHIKI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64EE432-026B-479A-87DF-43DA45CD7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708" y="1825625"/>
            <a:ext cx="4223289" cy="160337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r>
              <a:rPr lang="fr-CH" sz="11200" dirty="0">
                <a:latin typeface="Lucida Calligraphy" panose="03010101010101010101" pitchFamily="66" charset="0"/>
              </a:rPr>
              <a:t>L’averse d’été</a:t>
            </a:r>
          </a:p>
          <a:p>
            <a:pPr marL="0" indent="0">
              <a:buNone/>
            </a:pPr>
            <a:r>
              <a:rPr lang="fr-CH" sz="11200" dirty="0">
                <a:latin typeface="Lucida Calligraphy" panose="03010101010101010101" pitchFamily="66" charset="0"/>
              </a:rPr>
              <a:t>Tambourine</a:t>
            </a:r>
          </a:p>
          <a:p>
            <a:pPr marL="0" indent="0">
              <a:buNone/>
            </a:pPr>
            <a:r>
              <a:rPr lang="fr-CH" sz="11200" dirty="0">
                <a:latin typeface="Lucida Calligraphy" panose="03010101010101010101" pitchFamily="66" charset="0"/>
              </a:rPr>
              <a:t>Sur la tête des carpes</a:t>
            </a:r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r>
              <a:rPr lang="fr-CH" dirty="0"/>
              <a:t>LLLL</a:t>
            </a:r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r>
              <a:rPr lang="fr-CH" dirty="0"/>
              <a:t>L’averse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DFE0968-0E7E-42F5-A57E-39B57F569F56}"/>
              </a:ext>
            </a:extLst>
          </p:cNvPr>
          <p:cNvSpPr txBox="1"/>
          <p:nvPr/>
        </p:nvSpPr>
        <p:spPr>
          <a:xfrm>
            <a:off x="1168842" y="4455763"/>
            <a:ext cx="596038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dirty="0">
                <a:latin typeface="Lucida Calligraphy" panose="03010101010101010101" pitchFamily="66" charset="0"/>
              </a:rPr>
              <a:t>Le paradis ?</a:t>
            </a:r>
          </a:p>
          <a:p>
            <a:r>
              <a:rPr lang="fr-CH" sz="2800" dirty="0">
                <a:latin typeface="Lucida Calligraphy" panose="03010101010101010101" pitchFamily="66" charset="0"/>
              </a:rPr>
              <a:t>Une femme</a:t>
            </a:r>
          </a:p>
          <a:p>
            <a:r>
              <a:rPr lang="fr-CH" sz="2800" dirty="0">
                <a:latin typeface="Lucida Calligraphy" panose="03010101010101010101" pitchFamily="66" charset="0"/>
              </a:rPr>
              <a:t>Un lotus rouge</a:t>
            </a:r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  <a:p>
            <a:endParaRPr lang="fr-CH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DA442AA-0642-4075-A91D-A37BCA119E2E}"/>
              </a:ext>
            </a:extLst>
          </p:cNvPr>
          <p:cNvSpPr txBox="1"/>
          <p:nvPr/>
        </p:nvSpPr>
        <p:spPr>
          <a:xfrm>
            <a:off x="5702095" y="4316923"/>
            <a:ext cx="59603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dirty="0">
                <a:latin typeface="Lucida Calligraphy" panose="03010101010101010101" pitchFamily="66" charset="0"/>
              </a:rPr>
              <a:t>Minuit passé –</a:t>
            </a:r>
          </a:p>
          <a:p>
            <a:r>
              <a:rPr lang="fr-CH" sz="2800" dirty="0">
                <a:latin typeface="Lucida Calligraphy" panose="03010101010101010101" pitchFamily="66" charset="0"/>
              </a:rPr>
              <a:t>La voie lactée</a:t>
            </a:r>
          </a:p>
          <a:p>
            <a:r>
              <a:rPr lang="fr-CH" sz="2800" dirty="0">
                <a:latin typeface="Lucida Calligraphy" panose="03010101010101010101" pitchFamily="66" charset="0"/>
              </a:rPr>
              <a:t>S’incline sur un bambou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87E0559A-E335-45E8-9A95-4CB6B66A2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155" y="95416"/>
            <a:ext cx="2963849" cy="395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9052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99A79D-B2C1-4F77-9E90-C0550094A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i="1" dirty="0"/>
              <a:t>Poésie Japonaise et Religion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4058C7-061C-43FC-8191-3D8566C50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405" y="2702739"/>
            <a:ext cx="12107924" cy="3369025"/>
          </a:xfrm>
        </p:spPr>
        <p:txBody>
          <a:bodyPr>
            <a:normAutofit/>
          </a:bodyPr>
          <a:lstStyle/>
          <a:p>
            <a:r>
              <a:rPr lang="fr-CH" sz="2400" dirty="0">
                <a:solidFill>
                  <a:srgbClr val="FF0000"/>
                </a:solidFill>
                <a:latin typeface="Lucida Calligraphy" panose="03010101010101010101" pitchFamily="66" charset="0"/>
              </a:rPr>
              <a:t>Shintoïsme</a:t>
            </a:r>
            <a:r>
              <a:rPr lang="fr-CH" sz="2400" dirty="0">
                <a:latin typeface="Lucida Calligraphy" panose="03010101010101010101" pitchFamily="66" charset="0"/>
              </a:rPr>
              <a:t>       -  Solidarité avec la nature, les dieux, les ancêtres</a:t>
            </a:r>
          </a:p>
          <a:p>
            <a:endParaRPr lang="fr-CH" sz="2400" dirty="0">
              <a:latin typeface="Lucida Calligraphy" panose="03010101010101010101" pitchFamily="66" charset="0"/>
            </a:endParaRPr>
          </a:p>
          <a:p>
            <a:r>
              <a:rPr lang="fr-CH" sz="2400" dirty="0">
                <a:solidFill>
                  <a:srgbClr val="FF0000"/>
                </a:solidFill>
                <a:latin typeface="Lucida Calligraphy" panose="03010101010101010101" pitchFamily="66" charset="0"/>
              </a:rPr>
              <a:t>Confucianisme</a:t>
            </a:r>
            <a:r>
              <a:rPr lang="fr-CH" sz="2400" dirty="0">
                <a:latin typeface="Lucida Calligraphy" panose="03010101010101010101" pitchFamily="66" charset="0"/>
              </a:rPr>
              <a:t> -  Sens de la famille, fidélité, obéissance </a:t>
            </a:r>
          </a:p>
          <a:p>
            <a:endParaRPr lang="fr-CH" sz="2400" dirty="0">
              <a:latin typeface="Lucida Calligraphy" panose="03010101010101010101" pitchFamily="66" charset="0"/>
            </a:endParaRPr>
          </a:p>
          <a:p>
            <a:r>
              <a:rPr lang="fr-CH" sz="2400" dirty="0">
                <a:solidFill>
                  <a:srgbClr val="FF0000"/>
                </a:solidFill>
                <a:latin typeface="Lucida Calligraphy" panose="03010101010101010101" pitchFamily="66" charset="0"/>
              </a:rPr>
              <a:t>Bouddhisme</a:t>
            </a:r>
            <a:r>
              <a:rPr lang="fr-CH" sz="2400" dirty="0">
                <a:latin typeface="Lucida Calligraphy" panose="03010101010101010101" pitchFamily="66" charset="0"/>
              </a:rPr>
              <a:t>     -  Sentiment de l’’unité, éveil, illumination </a:t>
            </a:r>
          </a:p>
        </p:txBody>
      </p:sp>
    </p:spTree>
    <p:extLst>
      <p:ext uri="{BB962C8B-B14F-4D97-AF65-F5344CB8AC3E}">
        <p14:creationId xmlns:p14="http://schemas.microsoft.com/office/powerpoint/2010/main" val="42875389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39FA4A-5F08-480E-9D7E-1A8203E58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729" y="365125"/>
            <a:ext cx="11160071" cy="1325563"/>
          </a:xfrm>
        </p:spPr>
        <p:txBody>
          <a:bodyPr/>
          <a:lstStyle/>
          <a:p>
            <a:pPr algn="ctr"/>
            <a:r>
              <a:rPr lang="fr-CH" b="1" dirty="0"/>
              <a:t>Haiku en Occident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7128FEA-6F52-4C37-A638-BA26174C1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CH" dirty="0">
                <a:solidFill>
                  <a:srgbClr val="FF0000"/>
                </a:solidFill>
              </a:rPr>
              <a:t>«Est-ce que la vision du Haiku japonais peut un jour prendre des racines dans la culture occidentale?»</a:t>
            </a:r>
          </a:p>
          <a:p>
            <a:endParaRPr lang="fr-CH" dirty="0"/>
          </a:p>
          <a:p>
            <a:r>
              <a:rPr lang="fr-CH" dirty="0"/>
              <a:t>1868             Restauration </a:t>
            </a:r>
            <a:r>
              <a:rPr lang="fr-CH" dirty="0" err="1"/>
              <a:t>Meji</a:t>
            </a:r>
            <a:r>
              <a:rPr lang="fr-CH" dirty="0"/>
              <a:t> – Le Japon s’ouvre au monde</a:t>
            </a:r>
          </a:p>
          <a:p>
            <a:r>
              <a:rPr lang="fr-CH" dirty="0"/>
              <a:t>Avant 1945  Haiku est découvert et traduit, surtout en Anglais</a:t>
            </a:r>
          </a:p>
          <a:p>
            <a:r>
              <a:rPr lang="fr-CH" dirty="0"/>
              <a:t>1949-52        </a:t>
            </a:r>
            <a:r>
              <a:rPr lang="fr-CH" dirty="0" err="1"/>
              <a:t>R.H.Blyth</a:t>
            </a:r>
            <a:r>
              <a:rPr lang="fr-CH" dirty="0"/>
              <a:t> publie 4 tomes de Haiku Japonais</a:t>
            </a:r>
          </a:p>
          <a:p>
            <a:r>
              <a:rPr lang="fr-CH" dirty="0"/>
              <a:t>1968              Fondation de «American Haiku Society»</a:t>
            </a:r>
          </a:p>
          <a:p>
            <a:r>
              <a:rPr lang="fr-CH" dirty="0"/>
              <a:t>2000              Tsunami de la culture Haiku en Occident</a:t>
            </a:r>
          </a:p>
          <a:p>
            <a:r>
              <a:rPr lang="fr-CH" dirty="0"/>
              <a:t>Aujourd’hui  La pratique du Haiku répandue à travers le monde</a:t>
            </a:r>
          </a:p>
        </p:txBody>
      </p:sp>
    </p:spTree>
    <p:extLst>
      <p:ext uri="{BB962C8B-B14F-4D97-AF65-F5344CB8AC3E}">
        <p14:creationId xmlns:p14="http://schemas.microsoft.com/office/powerpoint/2010/main" val="18928122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92249A0-2E3D-4A8C-AB2E-C3C3E16E6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7836" y="365125"/>
            <a:ext cx="9865963" cy="1325563"/>
          </a:xfrm>
        </p:spPr>
        <p:txBody>
          <a:bodyPr/>
          <a:lstStyle/>
          <a:p>
            <a:r>
              <a:rPr lang="fr-CH" b="1" dirty="0"/>
              <a:t>Reginald Horace Blyth    1898 - 1964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188F558-BA6C-4429-A74D-E53A064EA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92890"/>
          </a:xfrm>
        </p:spPr>
        <p:txBody>
          <a:bodyPr>
            <a:normAutofit lnSpcReduction="10000"/>
          </a:bodyPr>
          <a:lstStyle/>
          <a:p>
            <a:r>
              <a:rPr lang="fr-CH" dirty="0"/>
              <a:t>Né en Angleterre, a vécu au Japon</a:t>
            </a:r>
          </a:p>
          <a:p>
            <a:r>
              <a:rPr lang="fr-CH" dirty="0"/>
              <a:t>Précepteur du Prince Akihito</a:t>
            </a:r>
          </a:p>
          <a:p>
            <a:r>
              <a:rPr lang="fr-CH" dirty="0"/>
              <a:t>Précurseur du Haiku en Occident</a:t>
            </a:r>
          </a:p>
          <a:p>
            <a:r>
              <a:rPr lang="fr-CH" dirty="0"/>
              <a:t>Publie une Anthologie de Haiku</a:t>
            </a:r>
          </a:p>
          <a:p>
            <a:pPr marL="0" indent="0">
              <a:buNone/>
            </a:pPr>
            <a:r>
              <a:rPr lang="fr-CH" dirty="0"/>
              <a:t>   4 tomes, 1949 – 1952</a:t>
            </a:r>
          </a:p>
          <a:p>
            <a:r>
              <a:rPr lang="fr-CH" dirty="0"/>
              <a:t>Déclenche une vague dans les pays anglophones</a:t>
            </a:r>
          </a:p>
          <a:p>
            <a:endParaRPr lang="fr-CH" dirty="0"/>
          </a:p>
          <a:p>
            <a:pPr marL="0" indent="0">
              <a:buNone/>
            </a:pPr>
            <a:r>
              <a:rPr lang="fr-CH" dirty="0"/>
              <a:t>                           </a:t>
            </a:r>
            <a:r>
              <a:rPr lang="fr-CH" dirty="0">
                <a:solidFill>
                  <a:srgbClr val="C00000"/>
                </a:solidFill>
              </a:rPr>
              <a:t>I </a:t>
            </a:r>
            <a:r>
              <a:rPr lang="fr-CH" dirty="0" err="1">
                <a:solidFill>
                  <a:srgbClr val="C00000"/>
                </a:solidFill>
              </a:rPr>
              <a:t>leave</a:t>
            </a:r>
            <a:r>
              <a:rPr lang="fr-CH" dirty="0">
                <a:solidFill>
                  <a:srgbClr val="C00000"/>
                </a:solidFill>
              </a:rPr>
              <a:t> </a:t>
            </a:r>
            <a:r>
              <a:rPr lang="fr-CH" dirty="0" err="1">
                <a:solidFill>
                  <a:srgbClr val="C00000"/>
                </a:solidFill>
              </a:rPr>
              <a:t>my</a:t>
            </a:r>
            <a:r>
              <a:rPr lang="fr-CH" dirty="0">
                <a:solidFill>
                  <a:srgbClr val="C00000"/>
                </a:solidFill>
              </a:rPr>
              <a:t> </a:t>
            </a:r>
            <a:r>
              <a:rPr lang="fr-CH" dirty="0" err="1">
                <a:solidFill>
                  <a:srgbClr val="C00000"/>
                </a:solidFill>
              </a:rPr>
              <a:t>heart</a:t>
            </a:r>
            <a:r>
              <a:rPr lang="fr-CH" dirty="0">
                <a:solidFill>
                  <a:srgbClr val="C00000"/>
                </a:solidFill>
              </a:rPr>
              <a:t> </a:t>
            </a:r>
          </a:p>
          <a:p>
            <a:pPr marL="0" indent="0">
              <a:buNone/>
            </a:pPr>
            <a:r>
              <a:rPr lang="fr-CH" dirty="0">
                <a:solidFill>
                  <a:srgbClr val="C00000"/>
                </a:solidFill>
              </a:rPr>
              <a:t>                           To the Camellia </a:t>
            </a:r>
            <a:r>
              <a:rPr lang="fr-CH" dirty="0" err="1">
                <a:solidFill>
                  <a:srgbClr val="C00000"/>
                </a:solidFill>
              </a:rPr>
              <a:t>flower</a:t>
            </a:r>
            <a:endParaRPr lang="fr-CH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fr-CH" dirty="0">
                <a:solidFill>
                  <a:srgbClr val="C00000"/>
                </a:solidFill>
              </a:rPr>
              <a:t>                           On the </a:t>
            </a:r>
            <a:r>
              <a:rPr lang="fr-CH" dirty="0" err="1">
                <a:solidFill>
                  <a:srgbClr val="C00000"/>
                </a:solidFill>
              </a:rPr>
              <a:t>day</a:t>
            </a:r>
            <a:r>
              <a:rPr lang="fr-CH" dirty="0">
                <a:solidFill>
                  <a:srgbClr val="C00000"/>
                </a:solidFill>
              </a:rPr>
              <a:t> of </a:t>
            </a:r>
            <a:r>
              <a:rPr lang="fr-CH" dirty="0" err="1">
                <a:solidFill>
                  <a:srgbClr val="C00000"/>
                </a:solidFill>
              </a:rPr>
              <a:t>this</a:t>
            </a:r>
            <a:r>
              <a:rPr lang="fr-CH" dirty="0">
                <a:solidFill>
                  <a:srgbClr val="C00000"/>
                </a:solidFill>
              </a:rPr>
              <a:t> </a:t>
            </a:r>
            <a:r>
              <a:rPr lang="fr-CH" dirty="0" err="1">
                <a:solidFill>
                  <a:srgbClr val="C00000"/>
                </a:solidFill>
              </a:rPr>
              <a:t>journey</a:t>
            </a:r>
            <a:endParaRPr lang="fr-CH" dirty="0">
              <a:solidFill>
                <a:srgbClr val="C0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8238804-AFE7-4432-9970-952216E0B0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9240" y="1690688"/>
            <a:ext cx="3533716" cy="39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543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2A8FF0E-FA16-417D-9F56-A8658A0EA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023" y="387026"/>
            <a:ext cx="11863953" cy="876086"/>
          </a:xfrm>
        </p:spPr>
        <p:txBody>
          <a:bodyPr>
            <a:normAutofit fontScale="90000"/>
          </a:bodyPr>
          <a:lstStyle/>
          <a:p>
            <a:r>
              <a:rPr lang="fr-CH" dirty="0"/>
              <a:t>                      Le défi de la traduction</a:t>
            </a:r>
            <a:br>
              <a:rPr lang="fr-CH" dirty="0"/>
            </a:br>
            <a:r>
              <a:rPr lang="fr-CH" dirty="0"/>
              <a:t>      </a:t>
            </a:r>
            <a:r>
              <a:rPr lang="fr-CH" dirty="0">
                <a:solidFill>
                  <a:srgbClr val="C00000"/>
                </a:solidFill>
              </a:rPr>
              <a:t>«Shizukawa </a:t>
            </a:r>
            <a:r>
              <a:rPr lang="fr-CH" dirty="0" err="1">
                <a:solidFill>
                  <a:srgbClr val="C00000"/>
                </a:solidFill>
              </a:rPr>
              <a:t>ya</a:t>
            </a:r>
            <a:r>
              <a:rPr lang="fr-CH" dirty="0">
                <a:solidFill>
                  <a:srgbClr val="C00000"/>
                </a:solidFill>
              </a:rPr>
              <a:t>, iwa no </a:t>
            </a:r>
            <a:r>
              <a:rPr lang="fr-CH" dirty="0" err="1">
                <a:solidFill>
                  <a:srgbClr val="C00000"/>
                </a:solidFill>
              </a:rPr>
              <a:t>shimiru</a:t>
            </a:r>
            <a:r>
              <a:rPr lang="fr-CH" dirty="0">
                <a:solidFill>
                  <a:srgbClr val="C00000"/>
                </a:solidFill>
              </a:rPr>
              <a:t>, semi no </a:t>
            </a:r>
            <a:r>
              <a:rPr lang="fr-CH" dirty="0" err="1">
                <a:solidFill>
                  <a:srgbClr val="C00000"/>
                </a:solidFill>
              </a:rPr>
              <a:t>koe</a:t>
            </a:r>
            <a:r>
              <a:rPr lang="fr-CH" dirty="0">
                <a:solidFill>
                  <a:srgbClr val="C00000"/>
                </a:solidFill>
              </a:rPr>
              <a:t>», </a:t>
            </a:r>
            <a:r>
              <a:rPr lang="fr-CH" dirty="0" err="1">
                <a:solidFill>
                  <a:srgbClr val="C00000"/>
                </a:solidFill>
              </a:rPr>
              <a:t>Basho</a:t>
            </a:r>
            <a:endParaRPr lang="fr-CH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62FCABD-7862-4B2A-92CB-0CDA68D33359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 flipV="1">
            <a:off x="12276814" y="-286247"/>
            <a:ext cx="341906" cy="938254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fr-CH" sz="2000" dirty="0"/>
              <a:t>Calme immense </a:t>
            </a:r>
          </a:p>
          <a:p>
            <a:pPr marL="0" indent="0">
              <a:buNone/>
            </a:pPr>
            <a:r>
              <a:rPr lang="fr-CH" sz="2000" dirty="0"/>
              <a:t>Seul, pénétrant les rocs,         </a:t>
            </a:r>
          </a:p>
          <a:p>
            <a:pPr marL="0" indent="0">
              <a:buNone/>
            </a:pPr>
            <a:r>
              <a:rPr lang="fr-CH" sz="2000" dirty="0"/>
              <a:t>Le cri des cigales</a:t>
            </a:r>
          </a:p>
          <a:p>
            <a:pPr marL="0" indent="0">
              <a:buNone/>
            </a:pPr>
            <a:r>
              <a:rPr lang="fr-CH" sz="2000" dirty="0"/>
              <a:t>          Bonneau 1935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352E23B-B82E-42FA-B27F-52A01BC0E5FA}"/>
              </a:ext>
            </a:extLst>
          </p:cNvPr>
          <p:cNvSpPr txBox="1"/>
          <p:nvPr/>
        </p:nvSpPr>
        <p:spPr>
          <a:xfrm>
            <a:off x="357809" y="1645920"/>
            <a:ext cx="28545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/>
              <a:t>Calme immense</a:t>
            </a:r>
          </a:p>
          <a:p>
            <a:r>
              <a:rPr lang="fr-CH" sz="2000" dirty="0"/>
              <a:t>Seul, pénétrant le roc</a:t>
            </a:r>
          </a:p>
          <a:p>
            <a:r>
              <a:rPr lang="fr-CH" sz="2000" dirty="0"/>
              <a:t>Le cri des cigales</a:t>
            </a:r>
          </a:p>
          <a:p>
            <a:r>
              <a:rPr lang="fr-CH" sz="2000" dirty="0"/>
              <a:t>            </a:t>
            </a:r>
            <a:r>
              <a:rPr lang="fr-CH" sz="2000" dirty="0">
                <a:solidFill>
                  <a:srgbClr val="0070C0"/>
                </a:solidFill>
              </a:rPr>
              <a:t>Bonneau 1935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2CA2762-63F1-427E-8A5F-2CED42D37141}"/>
              </a:ext>
            </a:extLst>
          </p:cNvPr>
          <p:cNvSpPr txBox="1"/>
          <p:nvPr/>
        </p:nvSpPr>
        <p:spPr>
          <a:xfrm>
            <a:off x="3935896" y="2594205"/>
            <a:ext cx="23853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/>
              <a:t>Silence,</a:t>
            </a:r>
          </a:p>
          <a:p>
            <a:r>
              <a:rPr lang="fr-CH" sz="2000" dirty="0"/>
              <a:t>Le cri des cigales</a:t>
            </a:r>
          </a:p>
          <a:p>
            <a:r>
              <a:rPr lang="fr-CH" sz="2000" dirty="0"/>
              <a:t>Creuse les rochers</a:t>
            </a:r>
          </a:p>
          <a:p>
            <a:r>
              <a:rPr lang="fr-CH" sz="2000" dirty="0"/>
              <a:t>        </a:t>
            </a:r>
            <a:r>
              <a:rPr lang="fr-CH" sz="2000" dirty="0" err="1">
                <a:solidFill>
                  <a:srgbClr val="0070C0"/>
                </a:solidFill>
              </a:rPr>
              <a:t>Jacottet</a:t>
            </a:r>
            <a:r>
              <a:rPr lang="fr-CH" sz="2000" dirty="0">
                <a:solidFill>
                  <a:srgbClr val="0070C0"/>
                </a:solidFill>
              </a:rPr>
              <a:t> 1967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DE48C3D-31BE-4779-A6B2-9B24BF99540C}"/>
              </a:ext>
            </a:extLst>
          </p:cNvPr>
          <p:cNvSpPr txBox="1"/>
          <p:nvPr/>
        </p:nvSpPr>
        <p:spPr>
          <a:xfrm>
            <a:off x="7816131" y="2323770"/>
            <a:ext cx="29578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/>
              <a:t>Ah le silence</a:t>
            </a:r>
          </a:p>
          <a:p>
            <a:r>
              <a:rPr lang="fr-CH" sz="2000" dirty="0"/>
              <a:t>Et vrillant le roc</a:t>
            </a:r>
          </a:p>
          <a:p>
            <a:r>
              <a:rPr lang="fr-CH" sz="2000" dirty="0"/>
              <a:t>Le cri des cigales</a:t>
            </a:r>
          </a:p>
          <a:p>
            <a:r>
              <a:rPr lang="fr-CH" sz="2000" dirty="0"/>
              <a:t>               </a:t>
            </a:r>
            <a:r>
              <a:rPr lang="fr-CH" sz="2000" dirty="0">
                <a:solidFill>
                  <a:srgbClr val="0070C0"/>
                </a:solidFill>
              </a:rPr>
              <a:t> </a:t>
            </a:r>
            <a:r>
              <a:rPr lang="fr-CH" sz="2000" dirty="0" err="1">
                <a:solidFill>
                  <a:srgbClr val="0070C0"/>
                </a:solidFill>
              </a:rPr>
              <a:t>Sieffert</a:t>
            </a:r>
            <a:r>
              <a:rPr lang="fr-CH" sz="20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4A420E8-2718-455D-A811-CE186301EF0A}"/>
              </a:ext>
            </a:extLst>
          </p:cNvPr>
          <p:cNvSpPr txBox="1"/>
          <p:nvPr/>
        </p:nvSpPr>
        <p:spPr>
          <a:xfrm>
            <a:off x="1351722" y="4468633"/>
            <a:ext cx="2743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/>
              <a:t>Silence –</a:t>
            </a:r>
          </a:p>
          <a:p>
            <a:r>
              <a:rPr lang="fr-CH" sz="2000" dirty="0"/>
              <a:t>Le cri des cigales taraude les roches</a:t>
            </a:r>
          </a:p>
          <a:p>
            <a:r>
              <a:rPr lang="fr-CH" sz="2000" dirty="0"/>
              <a:t>                 </a:t>
            </a:r>
            <a:r>
              <a:rPr lang="fr-CH" sz="2000" dirty="0">
                <a:solidFill>
                  <a:srgbClr val="0070C0"/>
                </a:solidFill>
              </a:rPr>
              <a:t>Munier 1978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1794863-D8CB-49D6-A069-84EC4F6A857C}"/>
              </a:ext>
            </a:extLst>
          </p:cNvPr>
          <p:cNvSpPr txBox="1"/>
          <p:nvPr/>
        </p:nvSpPr>
        <p:spPr>
          <a:xfrm>
            <a:off x="5740842" y="4731026"/>
            <a:ext cx="29022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dirty="0"/>
              <a:t>Tranquillité!</a:t>
            </a:r>
          </a:p>
          <a:p>
            <a:r>
              <a:rPr lang="fr-CH" sz="2000" dirty="0"/>
              <a:t>Il perce le roc</a:t>
            </a:r>
          </a:p>
          <a:p>
            <a:r>
              <a:rPr lang="fr-CH" sz="2000" dirty="0"/>
              <a:t>Le chant des cigales</a:t>
            </a:r>
          </a:p>
          <a:p>
            <a:r>
              <a:rPr lang="fr-CH" sz="2000" dirty="0"/>
              <a:t>                    </a:t>
            </a:r>
            <a:r>
              <a:rPr lang="fr-CH" sz="2000" dirty="0">
                <a:solidFill>
                  <a:srgbClr val="0070C0"/>
                </a:solidFill>
              </a:rPr>
              <a:t>Bussy</a:t>
            </a:r>
          </a:p>
        </p:txBody>
      </p:sp>
    </p:spTree>
    <p:extLst>
      <p:ext uri="{BB962C8B-B14F-4D97-AF65-F5344CB8AC3E}">
        <p14:creationId xmlns:p14="http://schemas.microsoft.com/office/powerpoint/2010/main" val="38338100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48BE92-1021-4393-991C-FE4F4F433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>
                <a:latin typeface="Lucida Handwriting" panose="03010101010101010101" pitchFamily="66" charset="0"/>
              </a:rPr>
              <a:t>Haiku  en Suisse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F9A4A0B-9DE6-47A5-A99C-067E8BEE3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932" y="1825625"/>
            <a:ext cx="10733868" cy="435133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fr-CH" sz="8000" dirty="0"/>
              <a:t>Flandrina von Salis   1923 – 2017   Malans/Küssnacht/Bâle</a:t>
            </a:r>
          </a:p>
          <a:p>
            <a:pPr marL="0" indent="0">
              <a:buNone/>
            </a:pPr>
            <a:endParaRPr lang="fr-CH" sz="7200" dirty="0"/>
          </a:p>
          <a:p>
            <a:pPr marL="0" indent="0">
              <a:buNone/>
            </a:pPr>
            <a:r>
              <a:rPr lang="fr-CH" sz="7200" dirty="0"/>
              <a:t>    * Mohnblüten            1955</a:t>
            </a:r>
          </a:p>
          <a:p>
            <a:pPr marL="0" indent="0">
              <a:buNone/>
            </a:pPr>
            <a:r>
              <a:rPr lang="fr-CH" sz="7200" dirty="0"/>
              <a:t>    * Buchsbaumgarten  2015</a:t>
            </a:r>
          </a:p>
          <a:p>
            <a:pPr marL="0" indent="0">
              <a:buNone/>
            </a:pPr>
            <a:endParaRPr lang="fr-CH" sz="7200" dirty="0"/>
          </a:p>
          <a:p>
            <a:pPr marL="0" indent="0">
              <a:buNone/>
            </a:pPr>
            <a:endParaRPr lang="fr-CH" sz="7200" dirty="0"/>
          </a:p>
          <a:p>
            <a:pPr marL="0" indent="0">
              <a:buNone/>
            </a:pPr>
            <a:r>
              <a:rPr lang="fr-CH" sz="7200" dirty="0"/>
              <a:t>                        </a:t>
            </a:r>
            <a:r>
              <a:rPr lang="fr-CH" sz="7200" dirty="0" err="1">
                <a:latin typeface="Lucida Handwriting" panose="03010101010101010101" pitchFamily="66" charset="0"/>
              </a:rPr>
              <a:t>Wirbelnde</a:t>
            </a:r>
            <a:r>
              <a:rPr lang="fr-CH" sz="7200" dirty="0">
                <a:latin typeface="Lucida Handwriting" panose="03010101010101010101" pitchFamily="66" charset="0"/>
              </a:rPr>
              <a:t> </a:t>
            </a:r>
            <a:r>
              <a:rPr lang="fr-CH" sz="7200" dirty="0" err="1">
                <a:latin typeface="Lucida Handwriting" panose="03010101010101010101" pitchFamily="66" charset="0"/>
              </a:rPr>
              <a:t>Blätter</a:t>
            </a:r>
            <a:endParaRPr lang="fr-CH" sz="7200" dirty="0">
              <a:latin typeface="Lucida Handwriting" panose="03010101010101010101" pitchFamily="66" charset="0"/>
            </a:endParaRPr>
          </a:p>
          <a:p>
            <a:pPr marL="0" indent="0">
              <a:buNone/>
            </a:pPr>
            <a:r>
              <a:rPr lang="fr-CH" sz="7200" dirty="0">
                <a:latin typeface="Lucida Handwriting" panose="03010101010101010101" pitchFamily="66" charset="0"/>
              </a:rPr>
              <a:t>                Der Föhn peitscht die Aeste</a:t>
            </a:r>
          </a:p>
          <a:p>
            <a:pPr marL="0" indent="0">
              <a:buNone/>
            </a:pPr>
            <a:r>
              <a:rPr lang="fr-CH" sz="7200" dirty="0">
                <a:latin typeface="Lucida Handwriting" panose="03010101010101010101" pitchFamily="66" charset="0"/>
              </a:rPr>
              <a:t>                </a:t>
            </a:r>
            <a:r>
              <a:rPr lang="fr-CH" sz="7200" dirty="0" err="1">
                <a:latin typeface="Lucida Handwriting" panose="03010101010101010101" pitchFamily="66" charset="0"/>
              </a:rPr>
              <a:t>Reglos</a:t>
            </a:r>
            <a:r>
              <a:rPr lang="fr-CH" sz="7200" dirty="0">
                <a:latin typeface="Lucida Handwriting" panose="03010101010101010101" pitchFamily="66" charset="0"/>
              </a:rPr>
              <a:t> der </a:t>
            </a:r>
            <a:r>
              <a:rPr lang="fr-CH" sz="7200" dirty="0" err="1">
                <a:latin typeface="Lucida Handwriting" panose="03010101010101010101" pitchFamily="66" charset="0"/>
              </a:rPr>
              <a:t>Buchsbaum</a:t>
            </a:r>
            <a:endParaRPr lang="fr-CH" sz="7200" dirty="0">
              <a:latin typeface="Lucida Handwriting" panose="03010101010101010101" pitchFamily="66" charset="0"/>
            </a:endParaRPr>
          </a:p>
          <a:p>
            <a:pPr marL="0" indent="0">
              <a:buNone/>
            </a:pPr>
            <a:endParaRPr lang="fr-CH" sz="7200" dirty="0">
              <a:latin typeface="Lucida Handwriting" panose="03010101010101010101" pitchFamily="66" charset="0"/>
            </a:endParaRPr>
          </a:p>
          <a:p>
            <a:pPr marL="0" indent="0">
              <a:buNone/>
            </a:pPr>
            <a:r>
              <a:rPr lang="fr-CH" sz="7200" dirty="0">
                <a:latin typeface="Lucida Handwriting" panose="03010101010101010101" pitchFamily="66" charset="0"/>
              </a:rPr>
              <a:t>Feuilles virevoltants</a:t>
            </a:r>
          </a:p>
          <a:p>
            <a:pPr marL="0" indent="0">
              <a:buNone/>
            </a:pPr>
            <a:r>
              <a:rPr lang="fr-CH" sz="7200" dirty="0">
                <a:latin typeface="Lucida Handwriting" panose="03010101010101010101" pitchFamily="66" charset="0"/>
              </a:rPr>
              <a:t>Le föhn  balaye les branches</a:t>
            </a:r>
          </a:p>
          <a:p>
            <a:pPr marL="0" indent="0">
              <a:buNone/>
            </a:pPr>
            <a:r>
              <a:rPr lang="fr-CH" sz="7200" dirty="0">
                <a:latin typeface="Lucida Handwriting" panose="03010101010101010101" pitchFamily="66" charset="0"/>
              </a:rPr>
              <a:t>Immobile le buis</a:t>
            </a:r>
          </a:p>
          <a:p>
            <a:pPr marL="0" indent="0">
              <a:buNone/>
            </a:pPr>
            <a:endParaRPr lang="fr-CH" sz="7200" dirty="0">
              <a:latin typeface="Lucida Handwriting" panose="03010101010101010101" pitchFamily="66" charset="0"/>
            </a:endParaRPr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r>
              <a:rPr lang="fr-CH" dirty="0"/>
              <a:t>  </a:t>
            </a:r>
            <a:r>
              <a:rPr lang="fr-CH" sz="4000" dirty="0"/>
              <a:t>          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F4EAAF7-C171-46C7-B52C-E3EF4CE4B4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" t="20398" r="20228" b="3678"/>
          <a:stretch/>
        </p:blipFill>
        <p:spPr>
          <a:xfrm>
            <a:off x="6071047" y="2868706"/>
            <a:ext cx="5947888" cy="38498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975002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761CD8-0A98-4887-81F3-B3239F81F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fr-CH" dirty="0"/>
            </a:br>
            <a:br>
              <a:rPr lang="fr-CH" dirty="0"/>
            </a:br>
            <a:br>
              <a:rPr lang="fr-CH" dirty="0"/>
            </a:br>
            <a:br>
              <a:rPr lang="fr-CH" dirty="0"/>
            </a:br>
            <a:br>
              <a:rPr lang="fr-CH" b="1" dirty="0"/>
            </a:br>
            <a:r>
              <a:rPr lang="fr-CH" b="1" dirty="0">
                <a:latin typeface="Lucida Handwriting" panose="03010101010101010101" pitchFamily="66" charset="0"/>
              </a:rPr>
              <a:t>SUISU GINKO</a:t>
            </a:r>
            <a:br>
              <a:rPr lang="fr-CH" dirty="0"/>
            </a:br>
            <a:br>
              <a:rPr lang="fr-CH" dirty="0"/>
            </a:br>
            <a:r>
              <a:rPr lang="fr-CH" dirty="0"/>
              <a:t>«</a:t>
            </a:r>
            <a:r>
              <a:rPr lang="fr-CH" b="1" dirty="0"/>
              <a:t>Un voyage en Haiku</a:t>
            </a:r>
            <a:br>
              <a:rPr lang="fr-CH" b="1" dirty="0"/>
            </a:br>
            <a:r>
              <a:rPr lang="fr-CH" b="1" dirty="0"/>
              <a:t>à travers la Suisse»</a:t>
            </a:r>
            <a:br>
              <a:rPr lang="fr-CH" b="1" dirty="0"/>
            </a:br>
            <a:br>
              <a:rPr lang="fr-CH" b="1" dirty="0"/>
            </a:br>
            <a:br>
              <a:rPr lang="fr-CH" b="1" dirty="0"/>
            </a:br>
            <a:r>
              <a:rPr lang="fr-CH" b="1" dirty="0" err="1"/>
              <a:t>Ekuni</a:t>
            </a:r>
            <a:r>
              <a:rPr lang="fr-CH" b="1" dirty="0"/>
              <a:t> </a:t>
            </a:r>
            <a:r>
              <a:rPr lang="fr-CH" b="1" dirty="0" err="1"/>
              <a:t>Shigeru</a:t>
            </a:r>
            <a:r>
              <a:rPr lang="fr-CH" b="1" dirty="0"/>
              <a:t> 1993</a:t>
            </a:r>
          </a:p>
        </p:txBody>
      </p:sp>
      <p:pic>
        <p:nvPicPr>
          <p:cNvPr id="5" name="Espace réservé du contenu 4" descr="Une image contenant texte, alimentation, signe&#10;&#10;Description générée automatiquement">
            <a:extLst>
              <a:ext uri="{FF2B5EF4-FFF2-40B4-BE49-F238E27FC236}">
                <a16:creationId xmlns:a16="http://schemas.microsoft.com/office/drawing/2014/main" id="{998ABE7C-7061-44FD-BF73-760C02A976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59915"/>
            <a:ext cx="4562475" cy="6486256"/>
          </a:xfrm>
        </p:spPr>
      </p:pic>
    </p:spTree>
    <p:extLst>
      <p:ext uri="{BB962C8B-B14F-4D97-AF65-F5344CB8AC3E}">
        <p14:creationId xmlns:p14="http://schemas.microsoft.com/office/powerpoint/2010/main" val="7673232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2D95F07A-9073-4962-B1CD-BF31AF6C8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12007"/>
          </a:xfrm>
        </p:spPr>
        <p:txBody>
          <a:bodyPr>
            <a:normAutofit/>
          </a:bodyPr>
          <a:lstStyle/>
          <a:p>
            <a:r>
              <a:rPr lang="fr-CH" sz="3600" dirty="0">
                <a:latin typeface="Lucida Calligraphy" panose="03010101010101010101" pitchFamily="66" charset="0"/>
              </a:rPr>
              <a:t>Haiku et Vin – Domaine de </a:t>
            </a:r>
            <a:r>
              <a:rPr lang="fr-CH" sz="3600" dirty="0" err="1">
                <a:latin typeface="Lucida Calligraphy" panose="03010101010101010101" pitchFamily="66" charset="0"/>
              </a:rPr>
              <a:t>Burignon</a:t>
            </a:r>
            <a:endParaRPr lang="fr-CH" sz="3600" dirty="0">
              <a:latin typeface="Lucida Calligraphy" panose="03010101010101010101" pitchFamily="66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2C96EF6-166C-477C-AEC9-9E3BB3EF3854}"/>
              </a:ext>
            </a:extLst>
          </p:cNvPr>
          <p:cNvSpPr txBox="1"/>
          <p:nvPr/>
        </p:nvSpPr>
        <p:spPr>
          <a:xfrm>
            <a:off x="942109" y="1619573"/>
            <a:ext cx="30941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000" b="1" i="1" dirty="0"/>
              <a:t>La Cave</a:t>
            </a:r>
          </a:p>
          <a:p>
            <a:pPr algn="ctr"/>
            <a:endParaRPr lang="fr-CH" sz="2000" b="1" i="1" dirty="0"/>
          </a:p>
          <a:p>
            <a:r>
              <a:rPr lang="fr-CH" sz="2000" dirty="0"/>
              <a:t>Bien accueilli </a:t>
            </a:r>
          </a:p>
          <a:p>
            <a:r>
              <a:rPr lang="fr-CH" sz="2000" dirty="0"/>
              <a:t>Dans les tonneaux de chêne</a:t>
            </a:r>
          </a:p>
          <a:p>
            <a:r>
              <a:rPr lang="fr-CH" sz="2000" dirty="0"/>
              <a:t>Vin du </a:t>
            </a:r>
            <a:r>
              <a:rPr lang="fr-CH" sz="2000" dirty="0" err="1"/>
              <a:t>Burignon</a:t>
            </a:r>
            <a:endParaRPr lang="fr-CH" sz="20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24F9B01-492A-46A4-9AC8-DDF284F724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791">
            <a:off x="6477711" y="1546641"/>
            <a:ext cx="5184795" cy="3218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4132620-11CA-488C-99D1-CD89B3886E7B}"/>
              </a:ext>
            </a:extLst>
          </p:cNvPr>
          <p:cNvSpPr txBox="1"/>
          <p:nvPr/>
        </p:nvSpPr>
        <p:spPr>
          <a:xfrm>
            <a:off x="206608" y="3794940"/>
            <a:ext cx="235527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000" b="1" i="1" dirty="0"/>
              <a:t>Chasselas</a:t>
            </a:r>
          </a:p>
          <a:p>
            <a:pPr algn="ctr"/>
            <a:endParaRPr lang="fr-CH" sz="2000" b="1" i="1" dirty="0"/>
          </a:p>
          <a:p>
            <a:r>
              <a:rPr lang="fr-CH" sz="2000" dirty="0"/>
              <a:t>Mal connu ailleurs</a:t>
            </a:r>
          </a:p>
          <a:p>
            <a:r>
              <a:rPr lang="fr-CH" sz="2000" dirty="0"/>
              <a:t>Le secret du Lavaux</a:t>
            </a:r>
          </a:p>
          <a:p>
            <a:r>
              <a:rPr lang="fr-CH" sz="2000" dirty="0"/>
              <a:t>Mon roi Chasselas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A7738DE-658A-4A0A-86AB-9E997C1F88B7}"/>
              </a:ext>
            </a:extLst>
          </p:cNvPr>
          <p:cNvSpPr txBox="1"/>
          <p:nvPr/>
        </p:nvSpPr>
        <p:spPr>
          <a:xfrm>
            <a:off x="2937163" y="4838649"/>
            <a:ext cx="24291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000" b="1" i="1" dirty="0"/>
              <a:t>Pinot Noir</a:t>
            </a:r>
          </a:p>
          <a:p>
            <a:pPr algn="ctr"/>
            <a:endParaRPr lang="fr-CH" sz="2000" b="1" i="1" dirty="0"/>
          </a:p>
          <a:p>
            <a:r>
              <a:rPr lang="fr-CH" sz="2000" dirty="0"/>
              <a:t>Pinot du verger</a:t>
            </a:r>
          </a:p>
          <a:p>
            <a:r>
              <a:rPr lang="fr-CH" sz="2000" dirty="0"/>
              <a:t>Tu fais mon bonheur</a:t>
            </a:r>
          </a:p>
          <a:p>
            <a:r>
              <a:rPr lang="fr-CH" sz="2000" dirty="0"/>
              <a:t>Magret de canard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82D0FD9-B2BC-487A-B040-E47FD6D266AD}"/>
              </a:ext>
            </a:extLst>
          </p:cNvPr>
          <p:cNvSpPr txBox="1"/>
          <p:nvPr/>
        </p:nvSpPr>
        <p:spPr>
          <a:xfrm>
            <a:off x="6474692" y="5029200"/>
            <a:ext cx="29405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2000" b="1" i="1" dirty="0"/>
              <a:t>Pinot Barrique</a:t>
            </a:r>
          </a:p>
          <a:p>
            <a:pPr algn="ctr"/>
            <a:endParaRPr lang="fr-CH" sz="2000" b="1" i="1" dirty="0"/>
          </a:p>
          <a:p>
            <a:r>
              <a:rPr lang="fr-CH" sz="2000" dirty="0"/>
              <a:t>Enfermé des mois </a:t>
            </a:r>
          </a:p>
          <a:p>
            <a:r>
              <a:rPr lang="fr-CH" sz="2000" dirty="0"/>
              <a:t>dans la nuit des barriques</a:t>
            </a:r>
          </a:p>
          <a:p>
            <a:r>
              <a:rPr lang="fr-CH" sz="2000" dirty="0"/>
              <a:t>Tu exploses de joie</a:t>
            </a:r>
          </a:p>
        </p:txBody>
      </p:sp>
    </p:spTree>
    <p:extLst>
      <p:ext uri="{BB962C8B-B14F-4D97-AF65-F5344CB8AC3E}">
        <p14:creationId xmlns:p14="http://schemas.microsoft.com/office/powerpoint/2010/main" val="20348493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9238F24-68B7-4205-99BD-3DC63E2D8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/>
              <a:t>Haiku </a:t>
            </a:r>
            <a:r>
              <a:rPr lang="fr-CH" b="1"/>
              <a:t>dans l’</a:t>
            </a:r>
            <a:r>
              <a:rPr lang="fr-CH" b="1" dirty="0"/>
              <a:t>e</a:t>
            </a:r>
            <a:r>
              <a:rPr lang="fr-CH" b="1"/>
              <a:t>space </a:t>
            </a:r>
            <a:r>
              <a:rPr lang="fr-CH" b="1" dirty="0"/>
              <a:t>francophone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41E8A1-2034-4A02-A5CC-D5204DFCCB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CH" dirty="0"/>
              <a:t>Haiku  «Un tableau en trois coups de brosse»</a:t>
            </a:r>
          </a:p>
          <a:p>
            <a:r>
              <a:rPr lang="fr-CH" dirty="0"/>
              <a:t>Haïku   ou   Haïkaï   ou   Haïkou ?</a:t>
            </a:r>
          </a:p>
          <a:p>
            <a:r>
              <a:rPr lang="fr-CH" dirty="0"/>
              <a:t>1978   2 Anthologies publiées</a:t>
            </a:r>
          </a:p>
          <a:p>
            <a:r>
              <a:rPr lang="fr-CH" dirty="0"/>
              <a:t>Premiers Haijin en Français</a:t>
            </a:r>
          </a:p>
          <a:p>
            <a:r>
              <a:rPr lang="fr-CH" dirty="0"/>
              <a:t>2000+  Tsunami de Haiku</a:t>
            </a:r>
          </a:p>
          <a:p>
            <a:r>
              <a:rPr lang="fr-CH" dirty="0"/>
              <a:t>2003  Association Française de Haiku</a:t>
            </a:r>
          </a:p>
          <a:p>
            <a:endParaRPr lang="fr-CH" dirty="0"/>
          </a:p>
          <a:p>
            <a:pPr marL="0" indent="0">
              <a:buNone/>
            </a:pPr>
            <a:r>
              <a:rPr lang="fr-CH" dirty="0">
                <a:solidFill>
                  <a:srgbClr val="FF0000"/>
                </a:solidFill>
                <a:latin typeface="Lucida Handwriting" panose="03010101010101010101" pitchFamily="66" charset="0"/>
              </a:rPr>
              <a:t>             L’encens</a:t>
            </a:r>
          </a:p>
          <a:p>
            <a:pPr marL="0" indent="0">
              <a:buNone/>
            </a:pPr>
            <a:r>
              <a:rPr lang="fr-CH" dirty="0">
                <a:solidFill>
                  <a:srgbClr val="FF0000"/>
                </a:solidFill>
                <a:latin typeface="Lucida Handwriting" panose="03010101010101010101" pitchFamily="66" charset="0"/>
              </a:rPr>
              <a:t>             Comme ce vers que j’écris</a:t>
            </a:r>
          </a:p>
          <a:p>
            <a:pPr marL="0" indent="0">
              <a:buNone/>
            </a:pPr>
            <a:r>
              <a:rPr lang="fr-CH" dirty="0">
                <a:solidFill>
                  <a:srgbClr val="FF0000"/>
                </a:solidFill>
                <a:latin typeface="Lucida Handwriting" panose="03010101010101010101" pitchFamily="66" charset="0"/>
              </a:rPr>
              <a:t>             Moitié cendre, moitié fumée</a:t>
            </a:r>
          </a:p>
          <a:p>
            <a:endParaRPr lang="fr-CH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ED5488C-845C-4414-8A75-6269EC3888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782" y="1825625"/>
            <a:ext cx="2939593" cy="417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62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201AC37-0B31-4012-B4F4-6BF92413B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4837"/>
            <a:ext cx="10515600" cy="1325563"/>
          </a:xfrm>
        </p:spPr>
        <p:txBody>
          <a:bodyPr>
            <a:normAutofit/>
          </a:bodyPr>
          <a:lstStyle/>
          <a:p>
            <a:r>
              <a:rPr lang="fr-CH" sz="3600" b="1" dirty="0">
                <a:latin typeface="Lucida Handwriting" panose="03010101010101010101" pitchFamily="66" charset="0"/>
              </a:rPr>
              <a:t>Haiku , qu’est-ce que  c’est</a:t>
            </a:r>
            <a:r>
              <a:rPr lang="fr-CH" sz="3600" b="1" dirty="0">
                <a:latin typeface="Lucida Calligraphy" panose="03010101010101010101" pitchFamily="66" charset="0"/>
              </a:rPr>
              <a:t>?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8A15290E-C319-4629-A154-1F30FFB0BF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4854" y="2139236"/>
            <a:ext cx="9488054" cy="4292561"/>
          </a:xfrm>
        </p:spPr>
        <p:txBody>
          <a:bodyPr/>
          <a:lstStyle/>
          <a:p>
            <a:r>
              <a:rPr lang="fr-CH" sz="3200" dirty="0">
                <a:latin typeface="Lucida Handwriting" panose="03010101010101010101" pitchFamily="66" charset="0"/>
              </a:rPr>
              <a:t>D’origine japonaise</a:t>
            </a:r>
          </a:p>
          <a:p>
            <a:r>
              <a:rPr lang="fr-CH" sz="3200" dirty="0">
                <a:latin typeface="Lucida Handwriting" panose="03010101010101010101" pitchFamily="66" charset="0"/>
              </a:rPr>
              <a:t>Poème  très  bref</a:t>
            </a:r>
          </a:p>
          <a:p>
            <a:r>
              <a:rPr lang="fr-CH" sz="3200" dirty="0">
                <a:latin typeface="Lucida Handwriting" panose="03010101010101010101" pitchFamily="66" charset="0"/>
              </a:rPr>
              <a:t>3 lignes</a:t>
            </a:r>
          </a:p>
          <a:p>
            <a:r>
              <a:rPr lang="fr-CH" sz="3200" dirty="0">
                <a:latin typeface="Lucida Handwriting" panose="03010101010101010101" pitchFamily="66" charset="0"/>
              </a:rPr>
              <a:t>5 – 7 – 5 syllabes</a:t>
            </a:r>
          </a:p>
          <a:p>
            <a:r>
              <a:rPr lang="fr-CH" sz="3200" dirty="0">
                <a:latin typeface="Lucida Handwriting" panose="03010101010101010101" pitchFamily="66" charset="0"/>
              </a:rPr>
              <a:t>Pas de rime</a:t>
            </a:r>
          </a:p>
          <a:p>
            <a:r>
              <a:rPr lang="fr-CH" sz="3200" dirty="0">
                <a:latin typeface="Lucida Handwriting" panose="03010101010101010101" pitchFamily="66" charset="0"/>
              </a:rPr>
              <a:t>Image plutôt que récit</a:t>
            </a:r>
          </a:p>
          <a:p>
            <a:r>
              <a:rPr lang="fr-CH" sz="3200" dirty="0">
                <a:latin typeface="Lucida Handwriting" panose="03010101010101010101" pitchFamily="66" charset="0"/>
              </a:rPr>
              <a:t>Rencontre instantanée</a:t>
            </a:r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6876712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9C9615-3BAC-4241-A362-F594CF073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b="1" dirty="0"/>
              <a:t>Paul-Louis </a:t>
            </a:r>
            <a:r>
              <a:rPr lang="fr-CH" b="1" dirty="0" err="1"/>
              <a:t>Couchoud</a:t>
            </a:r>
            <a:r>
              <a:rPr lang="fr-CH" b="1" dirty="0"/>
              <a:t>  (1879 – 1959 )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4A43483-DDCA-448E-8E4A-954FBC5C6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4144"/>
          </a:xfrm>
        </p:spPr>
        <p:txBody>
          <a:bodyPr>
            <a:normAutofit lnSpcReduction="10000"/>
          </a:bodyPr>
          <a:lstStyle/>
          <a:p>
            <a:r>
              <a:rPr lang="fr-CH" dirty="0"/>
              <a:t>Médecin, Philosophe, Poète</a:t>
            </a:r>
          </a:p>
          <a:p>
            <a:r>
              <a:rPr lang="fr-CH" dirty="0"/>
              <a:t>«Père» du Haiku français</a:t>
            </a:r>
          </a:p>
          <a:p>
            <a:r>
              <a:rPr lang="fr-CH" dirty="0"/>
              <a:t>2 séjours au Japon</a:t>
            </a:r>
          </a:p>
          <a:p>
            <a:r>
              <a:rPr lang="fr-CH" dirty="0"/>
              <a:t>«Au fil de l’eau» 1905</a:t>
            </a:r>
          </a:p>
          <a:p>
            <a:r>
              <a:rPr lang="fr-CH" dirty="0"/>
              <a:t>«Epigrammes lyriques du Japon» 1906</a:t>
            </a:r>
          </a:p>
          <a:p>
            <a:r>
              <a:rPr lang="fr-CH" dirty="0"/>
              <a:t>«Sages et poètes s’Asie 1916»</a:t>
            </a:r>
          </a:p>
          <a:p>
            <a:endParaRPr lang="fr-CH" dirty="0"/>
          </a:p>
          <a:p>
            <a:pPr marL="0" indent="0">
              <a:buNone/>
            </a:pPr>
            <a:r>
              <a:rPr lang="fr-CH" dirty="0">
                <a:solidFill>
                  <a:srgbClr val="FF0000"/>
                </a:solidFill>
                <a:latin typeface="Lucida Handwriting" panose="03010101010101010101" pitchFamily="66" charset="0"/>
              </a:rPr>
              <a:t>        Horizon solennel</a:t>
            </a:r>
          </a:p>
          <a:p>
            <a:pPr marL="0" indent="0">
              <a:buNone/>
            </a:pPr>
            <a:r>
              <a:rPr lang="fr-CH" dirty="0">
                <a:solidFill>
                  <a:srgbClr val="FF0000"/>
                </a:solidFill>
                <a:latin typeface="Lucida Handwriting" panose="03010101010101010101" pitchFamily="66" charset="0"/>
              </a:rPr>
              <a:t>        Le fleuve magnifique</a:t>
            </a:r>
          </a:p>
          <a:p>
            <a:pPr marL="0" indent="0">
              <a:buNone/>
            </a:pPr>
            <a:r>
              <a:rPr lang="fr-CH" dirty="0">
                <a:solidFill>
                  <a:srgbClr val="FF0000"/>
                </a:solidFill>
                <a:latin typeface="Lucida Handwriting" panose="03010101010101010101" pitchFamily="66" charset="0"/>
              </a:rPr>
              <a:t>        Agonise dans les sables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47F342C-AD0A-4813-B676-35A8DE272B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72810" y="1492903"/>
            <a:ext cx="4546637" cy="393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216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978260-8579-4525-9E0B-800086E8D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5328" y="365125"/>
            <a:ext cx="9788471" cy="1325563"/>
          </a:xfrm>
        </p:spPr>
        <p:txBody>
          <a:bodyPr/>
          <a:lstStyle/>
          <a:p>
            <a:r>
              <a:rPr lang="fr-CH" b="1"/>
              <a:t>Haiku et </a:t>
            </a:r>
            <a:r>
              <a:rPr lang="fr-CH" b="1" dirty="0"/>
              <a:t>Manga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CA0ED65-AE2B-4584-BCFA-A8A9AE867B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719" y="1825625"/>
            <a:ext cx="11067081" cy="4351338"/>
          </a:xfrm>
        </p:spPr>
        <p:txBody>
          <a:bodyPr/>
          <a:lstStyle/>
          <a:p>
            <a:pPr marL="0" indent="0">
              <a:buNone/>
            </a:pPr>
            <a:r>
              <a:rPr lang="fr-CH" dirty="0"/>
              <a:t>Pléthore de Publications</a:t>
            </a:r>
          </a:p>
          <a:p>
            <a:pPr marL="0" indent="0">
              <a:buNone/>
            </a:pPr>
            <a:r>
              <a:rPr lang="fr-CH" dirty="0"/>
              <a:t>Mangas en forme de Haiku </a:t>
            </a:r>
          </a:p>
          <a:p>
            <a:pPr marL="0" indent="0">
              <a:buNone/>
            </a:pPr>
            <a:r>
              <a:rPr lang="fr-CH" dirty="0"/>
              <a:t>Biographie de Basho</a:t>
            </a:r>
          </a:p>
          <a:p>
            <a:pPr marL="0" indent="0">
              <a:buNone/>
            </a:pPr>
            <a:r>
              <a:rPr lang="fr-CH" dirty="0"/>
              <a:t>Atsuko de Cosey</a:t>
            </a:r>
          </a:p>
          <a:p>
            <a:pPr marL="0" indent="0">
              <a:buNone/>
            </a:pPr>
            <a:r>
              <a:rPr lang="fr-CH" dirty="0"/>
              <a:t>Anime (séries et films)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7D9E056-1355-49A6-9F95-BA26DB1736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8017">
            <a:off x="7670321" y="4052385"/>
            <a:ext cx="3813922" cy="263029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1C90BBA-9592-4F4D-BB55-BD2747D92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6408">
            <a:off x="8286610" y="164905"/>
            <a:ext cx="2441860" cy="358010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14CA34A-4DBB-4082-9DDB-A6993C5100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525" y="2913682"/>
            <a:ext cx="2498483" cy="332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9767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8B00B7-182F-4109-AB31-A48389CA7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65125"/>
            <a:ext cx="11879451" cy="1325563"/>
          </a:xfrm>
        </p:spPr>
        <p:txBody>
          <a:bodyPr>
            <a:normAutofit/>
          </a:bodyPr>
          <a:lstStyle/>
          <a:p>
            <a:r>
              <a:rPr lang="fr-CH" sz="4000" dirty="0">
                <a:latin typeface="Lucida Calligraphy" panose="03010101010101010101" pitchFamily="66" charset="0"/>
              </a:rPr>
              <a:t>Die </a:t>
            </a:r>
            <a:r>
              <a:rPr lang="fr-CH" sz="4000" dirty="0" err="1">
                <a:latin typeface="Lucida Calligraphy" panose="03010101010101010101" pitchFamily="66" charset="0"/>
              </a:rPr>
              <a:t>Reise</a:t>
            </a:r>
            <a:r>
              <a:rPr lang="fr-CH" sz="4000" dirty="0">
                <a:latin typeface="Lucida Calligraphy" panose="03010101010101010101" pitchFamily="66" charset="0"/>
              </a:rPr>
              <a:t> des </a:t>
            </a:r>
            <a:r>
              <a:rPr lang="fr-CH" sz="4000" dirty="0" err="1">
                <a:latin typeface="Lucida Calligraphy" panose="03010101010101010101" pitchFamily="66" charset="0"/>
              </a:rPr>
              <a:t>Basho</a:t>
            </a:r>
            <a:r>
              <a:rPr lang="fr-CH" sz="4000" dirty="0">
                <a:latin typeface="Lucida Calligraphy" panose="03010101010101010101" pitchFamily="66" charset="0"/>
              </a:rPr>
              <a:t> / Le Voyage de </a:t>
            </a:r>
            <a:r>
              <a:rPr lang="fr-CH" sz="4000" dirty="0" err="1">
                <a:latin typeface="Lucida Calligraphy" panose="03010101010101010101" pitchFamily="66" charset="0"/>
              </a:rPr>
              <a:t>Basho</a:t>
            </a:r>
            <a:endParaRPr lang="fr-CH" sz="4000" dirty="0">
              <a:latin typeface="Lucida Calligraphy" panose="03010101010101010101" pitchFamily="66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0D6321-27E2-432D-9ACE-4F3709A69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/>
              <a:t>Documentaire de Richard </a:t>
            </a:r>
            <a:r>
              <a:rPr lang="fr-CH" dirty="0" err="1"/>
              <a:t>Dindo</a:t>
            </a:r>
            <a:r>
              <a:rPr lang="fr-CH" dirty="0"/>
              <a:t>, 2018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4CCB10F-0B5A-4241-8322-10B2DDCC17AC}"/>
              </a:ext>
            </a:extLst>
          </p:cNvPr>
          <p:cNvSpPr/>
          <p:nvPr/>
        </p:nvSpPr>
        <p:spPr>
          <a:xfrm>
            <a:off x="3662577" y="3244334"/>
            <a:ext cx="49197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dirty="0">
                <a:hlinkClick r:id="rId2"/>
              </a:rPr>
              <a:t>https://www.youtube.com/watch?v=CdcdJUn9yPI</a:t>
            </a:r>
            <a:r>
              <a:rPr lang="fr-CH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65716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034CC2-01BE-4D24-AF27-8D0BD50B0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02696" y="2022527"/>
            <a:ext cx="178233" cy="45719"/>
          </a:xfrm>
        </p:spPr>
        <p:txBody>
          <a:bodyPr>
            <a:noAutofit/>
          </a:bodyPr>
          <a:lstStyle/>
          <a:p>
            <a:endParaRPr lang="fr-CH" sz="8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0EEC360-2C75-4CA9-AD29-D9AEC3060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3890"/>
            <a:ext cx="12192000" cy="6784109"/>
          </a:xfrm>
        </p:spPr>
        <p:txBody>
          <a:bodyPr anchor="ctr" anchorCtr="0">
            <a:normAutofit fontScale="32500" lnSpcReduction="20000"/>
          </a:bodyPr>
          <a:lstStyle/>
          <a:p>
            <a:pPr marL="0" indent="0">
              <a:buNone/>
            </a:pPr>
            <a:endParaRPr lang="fr-CH" sz="12800" dirty="0">
              <a:latin typeface="Lucida Calligraphy" panose="03010101010101010101" pitchFamily="66" charset="0"/>
            </a:endParaRPr>
          </a:p>
          <a:p>
            <a:pPr marL="0" indent="0">
              <a:buNone/>
            </a:pPr>
            <a:r>
              <a:rPr lang="fr-CH" sz="12800" dirty="0">
                <a:latin typeface="Lucida Calligraphy" panose="03010101010101010101" pitchFamily="66" charset="0"/>
              </a:rPr>
              <a:t>       </a:t>
            </a:r>
            <a:r>
              <a:rPr lang="fr-CH" sz="11100" dirty="0">
                <a:latin typeface="Lucida Calligraphy" panose="03010101010101010101" pitchFamily="66" charset="0"/>
              </a:rPr>
              <a:t>Tempête</a:t>
            </a:r>
            <a:r>
              <a:rPr lang="fr-CH" sz="12800" dirty="0">
                <a:latin typeface="Lucida Calligraphy" panose="03010101010101010101" pitchFamily="66" charset="0"/>
              </a:rPr>
              <a:t>                     </a:t>
            </a:r>
            <a:r>
              <a:rPr lang="fr-CH" sz="11100" dirty="0">
                <a:latin typeface="Lucida Calligraphy" panose="03010101010101010101" pitchFamily="66" charset="0"/>
              </a:rPr>
              <a:t>Feuilles</a:t>
            </a:r>
            <a:r>
              <a:rPr lang="fr-CH" sz="12800" dirty="0">
                <a:latin typeface="Lucida Calligraphy" panose="03010101010101010101" pitchFamily="66" charset="0"/>
              </a:rPr>
              <a:t> </a:t>
            </a:r>
          </a:p>
          <a:p>
            <a:pPr marL="0" indent="0">
              <a:buNone/>
            </a:pPr>
            <a:endParaRPr lang="fr-CH" sz="12800" dirty="0">
              <a:latin typeface="Lucida Calligraphy" panose="03010101010101010101" pitchFamily="66" charset="0"/>
            </a:endParaRPr>
          </a:p>
          <a:p>
            <a:pPr marL="0" indent="0">
              <a:buNone/>
            </a:pPr>
            <a:r>
              <a:rPr lang="fr-CH" sz="12800" dirty="0">
                <a:latin typeface="Lucida Calligraphy" panose="03010101010101010101" pitchFamily="66" charset="0"/>
              </a:rPr>
              <a:t>                                                </a:t>
            </a:r>
            <a:r>
              <a:rPr lang="fr-CH" sz="11100" dirty="0">
                <a:latin typeface="Lucida Calligraphy" panose="03010101010101010101" pitchFamily="66" charset="0"/>
              </a:rPr>
              <a:t>Brouillard</a:t>
            </a:r>
          </a:p>
          <a:p>
            <a:pPr marL="0" indent="0">
              <a:buNone/>
            </a:pPr>
            <a:r>
              <a:rPr lang="fr-CH" sz="11100" dirty="0">
                <a:latin typeface="Lucida Calligraphy" panose="03010101010101010101" pitchFamily="66" charset="0"/>
              </a:rPr>
              <a:t>Mélancholie</a:t>
            </a:r>
            <a:r>
              <a:rPr lang="fr-CH" sz="12800" dirty="0">
                <a:latin typeface="Lucida Calligraphy" panose="03010101010101010101" pitchFamily="66" charset="0"/>
              </a:rPr>
              <a:t>      </a:t>
            </a:r>
            <a:r>
              <a:rPr lang="fr-CH" sz="14800" dirty="0">
                <a:solidFill>
                  <a:schemeClr val="accent2">
                    <a:lumMod val="75000"/>
                  </a:schemeClr>
                </a:solidFill>
                <a:latin typeface="Lucida Calligraphy" panose="03010101010101010101" pitchFamily="66" charset="0"/>
              </a:rPr>
              <a:t>AUTOMNE</a:t>
            </a:r>
            <a:r>
              <a:rPr lang="fr-CH" sz="12800" dirty="0">
                <a:latin typeface="Lucida Calligraphy" panose="03010101010101010101" pitchFamily="66" charset="0"/>
              </a:rPr>
              <a:t>                                                                     </a:t>
            </a:r>
            <a:endParaRPr lang="fr-CH" sz="9600" dirty="0">
              <a:latin typeface="Lucida Calligraphy" panose="03010101010101010101" pitchFamily="66" charset="0"/>
            </a:endParaRPr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r>
              <a:rPr lang="fr-CH" sz="16000" dirty="0">
                <a:latin typeface="Lucida Calligraphy" panose="03010101010101010101" pitchFamily="66" charset="0"/>
              </a:rPr>
              <a:t>                                       </a:t>
            </a:r>
            <a:r>
              <a:rPr lang="fr-CH" sz="11100" dirty="0">
                <a:latin typeface="Lucida Calligraphy" panose="03010101010101010101" pitchFamily="66" charset="0"/>
              </a:rPr>
              <a:t>Vigne</a:t>
            </a:r>
            <a:endParaRPr lang="fr-CH" sz="11100" dirty="0">
              <a:solidFill>
                <a:schemeClr val="accent2">
                  <a:lumMod val="75000"/>
                </a:schemeClr>
              </a:solidFill>
              <a:latin typeface="Lucida Calligraphy" panose="03010101010101010101" pitchFamily="66" charset="0"/>
            </a:endParaRPr>
          </a:p>
          <a:p>
            <a:pPr marL="0" indent="0">
              <a:buNone/>
            </a:pPr>
            <a:r>
              <a:rPr lang="fr-CH" sz="12800">
                <a:latin typeface="Lucida Calligraphy" panose="03010101010101010101" pitchFamily="66" charset="0"/>
              </a:rPr>
              <a:t>     </a:t>
            </a:r>
            <a:r>
              <a:rPr lang="fr-CH" sz="11100">
                <a:latin typeface="Lucida Calligraphy" panose="03010101010101010101" pitchFamily="66" charset="0"/>
              </a:rPr>
              <a:t>Fraîcheur</a:t>
            </a:r>
            <a:endParaRPr lang="fr-CH" sz="12800" dirty="0"/>
          </a:p>
          <a:p>
            <a:pPr marL="0" indent="0">
              <a:buNone/>
            </a:pPr>
            <a:r>
              <a:rPr lang="fr-CH" sz="9600" dirty="0">
                <a:latin typeface="Lucida Calligraphy" panose="03010101010101010101" pitchFamily="66" charset="0"/>
              </a:rPr>
              <a:t>                               </a:t>
            </a:r>
            <a:r>
              <a:rPr lang="fr-CH" sz="11100" dirty="0">
                <a:latin typeface="Lucida Calligraphy" panose="03010101010101010101" pitchFamily="66" charset="0"/>
              </a:rPr>
              <a:t>Courges</a:t>
            </a:r>
          </a:p>
          <a:p>
            <a:pPr marL="0" indent="0">
              <a:buNone/>
            </a:pPr>
            <a:r>
              <a:rPr lang="fr-CH" sz="9600" dirty="0">
                <a:latin typeface="Lucida Calligraphy" panose="03010101010101010101" pitchFamily="66" charset="0"/>
              </a:rPr>
              <a:t>                                                        </a:t>
            </a:r>
            <a:r>
              <a:rPr lang="fr-CH" sz="11100" dirty="0">
                <a:latin typeface="Lucida Calligraphy" panose="03010101010101010101" pitchFamily="66" charset="0"/>
              </a:rPr>
              <a:t>Rosée </a:t>
            </a:r>
            <a:r>
              <a:rPr lang="fr-CH" sz="12800" dirty="0">
                <a:latin typeface="Lucida Calligraphy" panose="03010101010101010101" pitchFamily="66" charset="0"/>
              </a:rPr>
              <a:t>                      </a:t>
            </a:r>
            <a:r>
              <a:rPr lang="fr-CH" sz="11100" dirty="0">
                <a:latin typeface="Lucida Calligraphy" panose="03010101010101010101" pitchFamily="66" charset="0"/>
              </a:rPr>
              <a:t>                   Couleurs</a:t>
            </a:r>
            <a:endParaRPr lang="fr-CH" sz="11100" dirty="0"/>
          </a:p>
        </p:txBody>
      </p:sp>
    </p:spTree>
    <p:extLst>
      <p:ext uri="{BB962C8B-B14F-4D97-AF65-F5344CB8AC3E}">
        <p14:creationId xmlns:p14="http://schemas.microsoft.com/office/powerpoint/2010/main" val="30810695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0A6C98-C967-4BE4-A2E6-54665F988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437" y="1825625"/>
            <a:ext cx="12702153" cy="1325563"/>
          </a:xfrm>
        </p:spPr>
        <p:txBody>
          <a:bodyPr>
            <a:normAutofit fontScale="90000"/>
          </a:bodyPr>
          <a:lstStyle/>
          <a:p>
            <a:r>
              <a:rPr lang="fr-CH" sz="8000" dirty="0" err="1">
                <a:latin typeface="Lucida Calligraphy" panose="03010101010101010101" pitchFamily="66" charset="0"/>
              </a:rPr>
              <a:t>Arrigato</a:t>
            </a:r>
            <a:r>
              <a:rPr lang="fr-CH" sz="8000" dirty="0">
                <a:latin typeface="Lucida Calligraphy" panose="03010101010101010101" pitchFamily="66" charset="0"/>
              </a:rPr>
              <a:t> </a:t>
            </a:r>
            <a:r>
              <a:rPr lang="fr-CH" sz="8000" dirty="0" err="1">
                <a:latin typeface="Lucida Calligraphy" panose="03010101010101010101" pitchFamily="66" charset="0"/>
              </a:rPr>
              <a:t>Gozaimasu</a:t>
            </a:r>
            <a:br>
              <a:rPr lang="fr-CH" dirty="0"/>
            </a:br>
            <a:endParaRPr lang="fr-CH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0F6EF77-5814-46BF-844F-E437F703B5BB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 flipV="1">
            <a:off x="12146280" y="6812280"/>
            <a:ext cx="45719" cy="45719"/>
          </a:xfrm>
        </p:spPr>
        <p:txBody>
          <a:bodyPr>
            <a:normAutofit fontScale="25000" lnSpcReduction="20000"/>
          </a:bodyPr>
          <a:lstStyle/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587860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fr-FR" sz="2800" b="1" dirty="0">
                <a:latin typeface="Lucida Handwriting" pitchFamily="66" charset="0"/>
              </a:rPr>
              <a:t>JAPON  -  NIPPON</a:t>
            </a:r>
            <a:br>
              <a:rPr lang="fr-FR" sz="2800" b="1" dirty="0">
                <a:latin typeface="Lucida Handwriting" pitchFamily="66" charset="0"/>
              </a:rPr>
            </a:br>
            <a:br>
              <a:rPr lang="fr-FR" sz="2800" dirty="0">
                <a:latin typeface="Lucida Handwriting" pitchFamily="66" charset="0"/>
              </a:rPr>
            </a:br>
            <a:r>
              <a:rPr lang="fr-FR" sz="2000" dirty="0">
                <a:latin typeface="Lucida Handwriting" pitchFamily="66" charset="0"/>
              </a:rPr>
              <a:t>PAYS DU SOLEIL LEVANT</a:t>
            </a:r>
            <a:endParaRPr lang="fr-CH" sz="2800" dirty="0">
              <a:latin typeface="Lucida Handwriting" pitchFamily="66" charset="0"/>
            </a:endParaRPr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183" y="1795165"/>
            <a:ext cx="4547583" cy="5038244"/>
          </a:xfrm>
        </p:spPr>
      </p:pic>
      <p:sp>
        <p:nvSpPr>
          <p:cNvPr id="6" name="Espace réservé du contenu 5"/>
          <p:cNvSpPr>
            <a:spLocks noGrp="1"/>
          </p:cNvSpPr>
          <p:nvPr>
            <p:ph sz="half" idx="2"/>
          </p:nvPr>
        </p:nvSpPr>
        <p:spPr>
          <a:xfrm>
            <a:off x="6172200" y="2060849"/>
            <a:ext cx="4038600" cy="40653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2000" dirty="0">
                <a:latin typeface="Lucida Handwriting" pitchFamily="66" charset="0"/>
              </a:rPr>
              <a:t>+  378’000 km 2</a:t>
            </a:r>
          </a:p>
          <a:p>
            <a:pPr marL="0" indent="0">
              <a:buNone/>
            </a:pPr>
            <a:r>
              <a:rPr lang="fr-FR" sz="2000" dirty="0">
                <a:latin typeface="Lucida Handwriting" pitchFamily="66" charset="0"/>
              </a:rPr>
              <a:t>+  6600 ILES</a:t>
            </a:r>
          </a:p>
          <a:p>
            <a:pPr marL="0" indent="0">
              <a:buNone/>
            </a:pPr>
            <a:r>
              <a:rPr lang="fr-FR" sz="2000" dirty="0">
                <a:latin typeface="Lucida Handwriting" pitchFamily="66" charset="0"/>
              </a:rPr>
              <a:t>+  127 MIO POPULATION</a:t>
            </a:r>
          </a:p>
          <a:p>
            <a:pPr marL="0" indent="0">
              <a:buNone/>
            </a:pPr>
            <a:r>
              <a:rPr lang="fr-FR" sz="2000" dirty="0">
                <a:latin typeface="Lucida Handwriting" pitchFamily="66" charset="0"/>
              </a:rPr>
              <a:t>+  3</a:t>
            </a:r>
            <a:r>
              <a:rPr lang="fr-FR" sz="2000" baseline="30000" dirty="0">
                <a:latin typeface="Lucida Handwriting" pitchFamily="66" charset="0"/>
              </a:rPr>
              <a:t>ème</a:t>
            </a:r>
            <a:r>
              <a:rPr lang="fr-FR" sz="2000" dirty="0">
                <a:latin typeface="Lucida Handwriting" pitchFamily="66" charset="0"/>
              </a:rPr>
              <a:t>  ECONOMIE</a:t>
            </a:r>
          </a:p>
          <a:p>
            <a:pPr marL="0" indent="0">
              <a:buNone/>
            </a:pPr>
            <a:r>
              <a:rPr lang="fr-FR" sz="2000" dirty="0">
                <a:latin typeface="Lucida Handwriting" pitchFamily="66" charset="0"/>
              </a:rPr>
              <a:t>+   PAS D’ARMEE</a:t>
            </a:r>
          </a:p>
          <a:p>
            <a:pPr marL="0" indent="0">
              <a:buNone/>
            </a:pPr>
            <a:r>
              <a:rPr lang="fr-FR" sz="2000" dirty="0">
                <a:latin typeface="Lucida Handwriting" pitchFamily="66" charset="0"/>
              </a:rPr>
              <a:t>+   UNE RACE</a:t>
            </a:r>
          </a:p>
          <a:p>
            <a:pPr marL="0" indent="0">
              <a:buNone/>
            </a:pPr>
            <a:r>
              <a:rPr lang="fr-FR" sz="2000" dirty="0">
                <a:latin typeface="Lucida Handwriting" pitchFamily="66" charset="0"/>
              </a:rPr>
              <a:t>+   UNE LANGUE</a:t>
            </a:r>
          </a:p>
          <a:p>
            <a:pPr marL="0" indent="0">
              <a:buNone/>
            </a:pPr>
            <a:endParaRPr lang="fr-FR" sz="2000" dirty="0">
              <a:latin typeface="Lucida Handwriting" pitchFamily="66" charset="0"/>
            </a:endParaRPr>
          </a:p>
          <a:p>
            <a:pPr marL="0" indent="0">
              <a:buNone/>
            </a:pPr>
            <a:r>
              <a:rPr lang="fr-FR" sz="2000" dirty="0">
                <a:solidFill>
                  <a:srgbClr val="FF0000"/>
                </a:solidFill>
                <a:latin typeface="Lucida Handwriting" pitchFamily="66" charset="0"/>
              </a:rPr>
              <a:t>+ </a:t>
            </a:r>
            <a:r>
              <a:rPr lang="fr-FR" sz="2400" dirty="0">
                <a:solidFill>
                  <a:srgbClr val="FF0000"/>
                </a:solidFill>
                <a:latin typeface="Lucida Handwriting" pitchFamily="66" charset="0"/>
              </a:rPr>
              <a:t>PAYS DE CONTRASTES</a:t>
            </a:r>
          </a:p>
          <a:p>
            <a:pPr marL="0" indent="0">
              <a:buNone/>
            </a:pPr>
            <a:endParaRPr lang="fr-CH" sz="2000" dirty="0">
              <a:latin typeface="Lucida Handwriting" pitchFamily="66" charset="0"/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3EEFF-74A7-4531-9F34-39273279A0F9}" type="slidenum">
              <a:rPr lang="fr-CH" smtClean="0"/>
              <a:t>4</a:t>
            </a:fld>
            <a:endParaRPr lang="fr-CH" dirty="0"/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4192" y="260648"/>
            <a:ext cx="2034540" cy="144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4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ADFF6A-07BE-49FD-811D-D5068257C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H" sz="3200" dirty="0">
                <a:latin typeface="Lucida Handwriting" panose="03010101010101010101" pitchFamily="66" charset="0"/>
              </a:rPr>
              <a:t>TERMINOLOGIE</a:t>
            </a:r>
          </a:p>
        </p:txBody>
      </p:sp>
      <p:graphicFrame>
        <p:nvGraphicFramePr>
          <p:cNvPr id="7" name="Tableau 7">
            <a:extLst>
              <a:ext uri="{FF2B5EF4-FFF2-40B4-BE49-F238E27FC236}">
                <a16:creationId xmlns:a16="http://schemas.microsoft.com/office/drawing/2014/main" id="{5EAC2044-175D-49B0-908F-E9913B9D47D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55318803"/>
              </p:ext>
            </p:extLst>
          </p:nvPr>
        </p:nvGraphicFramePr>
        <p:xfrm>
          <a:off x="893852" y="1690688"/>
          <a:ext cx="9441482" cy="5038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11816">
                  <a:extLst>
                    <a:ext uri="{9D8B030D-6E8A-4147-A177-3AD203B41FA5}">
                      <a16:colId xmlns:a16="http://schemas.microsoft.com/office/drawing/2014/main" val="2031189047"/>
                    </a:ext>
                  </a:extLst>
                </a:gridCol>
                <a:gridCol w="7229666">
                  <a:extLst>
                    <a:ext uri="{9D8B030D-6E8A-4147-A177-3AD203B41FA5}">
                      <a16:colId xmlns:a16="http://schemas.microsoft.com/office/drawing/2014/main" val="1069408602"/>
                    </a:ext>
                  </a:extLst>
                </a:gridCol>
              </a:tblGrid>
              <a:tr h="628478">
                <a:tc>
                  <a:txBody>
                    <a:bodyPr/>
                    <a:lstStyle/>
                    <a:p>
                      <a:r>
                        <a:rPr lang="fr-CH" sz="2400" b="0" dirty="0">
                          <a:solidFill>
                            <a:schemeClr val="tx1"/>
                          </a:solidFill>
                        </a:rPr>
                        <a:t>Haiku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2400" b="0" dirty="0">
                          <a:solidFill>
                            <a:schemeClr val="tx1"/>
                          </a:solidFill>
                        </a:rPr>
                        <a:t>Poème japonais,  5 – 7 – 5  Syllabes,  ( Verset inhabituel )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0101791"/>
                  </a:ext>
                </a:extLst>
              </a:tr>
              <a:tr h="628478">
                <a:tc>
                  <a:txBody>
                    <a:bodyPr/>
                    <a:lstStyle/>
                    <a:p>
                      <a:r>
                        <a:rPr lang="fr-CH" sz="2400" dirty="0"/>
                        <a:t>Haijin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2400" dirty="0"/>
                        <a:t>Poète de Haiku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4017424"/>
                  </a:ext>
                </a:extLst>
              </a:tr>
              <a:tr h="628478">
                <a:tc>
                  <a:txBody>
                    <a:bodyPr/>
                    <a:lstStyle/>
                    <a:p>
                      <a:r>
                        <a:rPr lang="fr-CH" sz="2400" dirty="0" err="1"/>
                        <a:t>Kukai</a:t>
                      </a:r>
                      <a:endParaRPr lang="fr-CH" sz="2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2400" dirty="0"/>
                        <a:t>Rencontre/Atelier de </a:t>
                      </a:r>
                      <a:r>
                        <a:rPr lang="fr-CH" sz="2400" dirty="0" err="1"/>
                        <a:t>Haijin</a:t>
                      </a:r>
                      <a:endParaRPr lang="fr-CH" sz="2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7878893"/>
                  </a:ext>
                </a:extLst>
              </a:tr>
              <a:tr h="639417">
                <a:tc>
                  <a:txBody>
                    <a:bodyPr/>
                    <a:lstStyle/>
                    <a:p>
                      <a:r>
                        <a:rPr lang="fr-CH" sz="2400" dirty="0" err="1"/>
                        <a:t>Haikai</a:t>
                      </a:r>
                      <a:r>
                        <a:rPr lang="fr-CH" sz="2400" dirty="0"/>
                        <a:t>/Hokku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2400" dirty="0"/>
                        <a:t>Précurseur du Haiku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6408107"/>
                  </a:ext>
                </a:extLst>
              </a:tr>
              <a:tr h="628478">
                <a:tc>
                  <a:txBody>
                    <a:bodyPr/>
                    <a:lstStyle/>
                    <a:p>
                      <a:r>
                        <a:rPr lang="fr-CH" sz="2400" dirty="0"/>
                        <a:t>Tanka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2400" dirty="0"/>
                        <a:t>5-7-5-7-7  Syllabes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101633"/>
                  </a:ext>
                </a:extLst>
              </a:tr>
              <a:tr h="628478">
                <a:tc>
                  <a:txBody>
                    <a:bodyPr/>
                    <a:lstStyle/>
                    <a:p>
                      <a:r>
                        <a:rPr lang="fr-CH" sz="2400" dirty="0" err="1"/>
                        <a:t>Renga</a:t>
                      </a:r>
                      <a:endParaRPr lang="fr-CH" sz="2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2400" dirty="0"/>
                        <a:t>Enchaînement de Tanka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1596651"/>
                  </a:ext>
                </a:extLst>
              </a:tr>
              <a:tr h="628478">
                <a:tc>
                  <a:txBody>
                    <a:bodyPr/>
                    <a:lstStyle/>
                    <a:p>
                      <a:r>
                        <a:rPr lang="fr-CH" sz="2400" dirty="0" err="1"/>
                        <a:t>Muki</a:t>
                      </a:r>
                      <a:endParaRPr lang="fr-CH" sz="2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2400" dirty="0"/>
                        <a:t>Forme libre de Haiku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7320592"/>
                  </a:ext>
                </a:extLst>
              </a:tr>
              <a:tr h="628478">
                <a:tc>
                  <a:txBody>
                    <a:bodyPr/>
                    <a:lstStyle/>
                    <a:p>
                      <a:r>
                        <a:rPr lang="fr-CH" sz="2400" dirty="0" err="1"/>
                        <a:t>Haibun</a:t>
                      </a:r>
                      <a:endParaRPr lang="fr-CH" sz="240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2400" dirty="0"/>
                        <a:t> Texte en Verset et Prose</a:t>
                      </a: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70232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1962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D3049C6-3902-4B99-92AF-475992620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CH" sz="4000" dirty="0">
                <a:latin typeface="Lucida Calligraphy" panose="03010101010101010101" pitchFamily="66" charset="0"/>
              </a:rPr>
              <a:t>Quoi   Où   Quand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3CA9688-EE28-4DEF-863E-C467871719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458" y="1825625"/>
            <a:ext cx="10966342" cy="4351338"/>
          </a:xfrm>
        </p:spPr>
        <p:txBody>
          <a:bodyPr/>
          <a:lstStyle/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r>
              <a:rPr lang="fr-CH" dirty="0">
                <a:latin typeface="Lucida Calligraphy" panose="03010101010101010101" pitchFamily="66" charset="0"/>
              </a:rPr>
              <a:t>Mélèzes en feu</a:t>
            </a:r>
          </a:p>
          <a:p>
            <a:pPr marL="0" indent="0">
              <a:buNone/>
            </a:pPr>
            <a:endParaRPr lang="fr-CH" dirty="0">
              <a:latin typeface="Lucida Calligraphy" panose="03010101010101010101" pitchFamily="66" charset="0"/>
            </a:endParaRPr>
          </a:p>
          <a:p>
            <a:pPr marL="0" indent="0">
              <a:buNone/>
            </a:pPr>
            <a:r>
              <a:rPr lang="fr-CH" dirty="0">
                <a:latin typeface="Lucida Calligraphy" panose="03010101010101010101" pitchFamily="66" charset="0"/>
              </a:rPr>
              <a:t>Dans le miroir du Lai Nair</a:t>
            </a:r>
          </a:p>
          <a:p>
            <a:pPr marL="0" indent="0">
              <a:buNone/>
            </a:pPr>
            <a:endParaRPr lang="fr-CH" dirty="0">
              <a:latin typeface="Lucida Calligraphy" panose="03010101010101010101" pitchFamily="66" charset="0"/>
            </a:endParaRPr>
          </a:p>
          <a:p>
            <a:pPr marL="0" indent="0">
              <a:buNone/>
            </a:pPr>
            <a:r>
              <a:rPr lang="fr-CH" dirty="0">
                <a:latin typeface="Lucida Calligraphy" panose="03010101010101010101" pitchFamily="66" charset="0"/>
              </a:rPr>
              <a:t>Saluent les sommets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8A46EBE-0391-4F25-81AB-081F33B6D8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b="7519"/>
          <a:stretch/>
        </p:blipFill>
        <p:spPr>
          <a:xfrm>
            <a:off x="5997844" y="2061275"/>
            <a:ext cx="6095998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06777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9ED4A9-916E-42BF-8EEF-77BC6BC87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946" y="365125"/>
            <a:ext cx="10857854" cy="1325563"/>
          </a:xfrm>
        </p:spPr>
        <p:txBody>
          <a:bodyPr>
            <a:normAutofit/>
          </a:bodyPr>
          <a:lstStyle/>
          <a:p>
            <a:r>
              <a:rPr lang="fr-CH" sz="3600" b="1" dirty="0">
                <a:latin typeface="Lucida Handwriting" panose="03010101010101010101" pitchFamily="66" charset="0"/>
              </a:rPr>
              <a:t>Haiku , c’est sentiment, émotion, passion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6CAAF3-2785-4929-BA54-D3D07DE87F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19573"/>
            <a:ext cx="11353800" cy="4557389"/>
          </a:xfrm>
        </p:spPr>
        <p:txBody>
          <a:bodyPr/>
          <a:lstStyle/>
          <a:p>
            <a:endParaRPr lang="fr-CH" dirty="0"/>
          </a:p>
          <a:p>
            <a:endParaRPr lang="fr-CH" dirty="0"/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r>
              <a:rPr lang="fr-CH" dirty="0">
                <a:latin typeface="Lucida Handwriting" panose="03010101010101010101" pitchFamily="66" charset="0"/>
              </a:rPr>
              <a:t>J’envie  le feuillage  d’érable</a:t>
            </a:r>
          </a:p>
          <a:p>
            <a:pPr marL="0" indent="0">
              <a:buNone/>
            </a:pPr>
            <a:r>
              <a:rPr lang="fr-CH" dirty="0">
                <a:latin typeface="Lucida Handwriting" panose="03010101010101010101" pitchFamily="66" charset="0"/>
              </a:rPr>
              <a:t>Qui devient beau</a:t>
            </a:r>
          </a:p>
          <a:p>
            <a:pPr marL="0" indent="0">
              <a:buNone/>
            </a:pPr>
            <a:r>
              <a:rPr lang="fr-CH" dirty="0">
                <a:latin typeface="Lucida Handwriting" panose="03010101010101010101" pitchFamily="66" charset="0"/>
              </a:rPr>
              <a:t>Et qui tombe</a:t>
            </a:r>
          </a:p>
          <a:p>
            <a:pPr marL="0" indent="0">
              <a:buNone/>
            </a:pPr>
            <a:endParaRPr lang="fr-CH" dirty="0">
              <a:latin typeface="Lucida Handwriting" panose="03010101010101010101" pitchFamily="66" charset="0"/>
            </a:endParaRPr>
          </a:p>
          <a:p>
            <a:pPr marL="0" indent="0">
              <a:buNone/>
            </a:pPr>
            <a:r>
              <a:rPr lang="fr-CH" dirty="0">
                <a:latin typeface="Lucida Handwriting" panose="03010101010101010101" pitchFamily="66" charset="0"/>
              </a:rPr>
              <a:t>                                  </a:t>
            </a:r>
            <a:r>
              <a:rPr lang="fr-CH" dirty="0" err="1">
                <a:latin typeface="Lucida Handwriting" panose="03010101010101010101" pitchFamily="66" charset="0"/>
              </a:rPr>
              <a:t>Shikò</a:t>
            </a:r>
            <a:endParaRPr lang="fr-CH" dirty="0">
              <a:latin typeface="Lucida Handwriting" panose="03010101010101010101" pitchFamily="66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445CEE0-24F9-44AE-9230-3C2F148748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068" y="2291097"/>
            <a:ext cx="5827361" cy="4004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2864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C80C56-3124-48F5-8A34-B8FA4861B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75" y="123987"/>
            <a:ext cx="11121325" cy="953145"/>
          </a:xfrm>
        </p:spPr>
        <p:txBody>
          <a:bodyPr/>
          <a:lstStyle/>
          <a:p>
            <a:pPr algn="ctr"/>
            <a:r>
              <a:rPr lang="fr-CH" b="1" dirty="0"/>
              <a:t>Historique de la poésie japonaise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D37D72-1B29-45B0-975D-54E3A5F5F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44" y="1433592"/>
            <a:ext cx="11299556" cy="485871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CH" dirty="0"/>
              <a:t>8.   S.   NARA   </a:t>
            </a:r>
            <a:r>
              <a:rPr lang="fr-CH" dirty="0">
                <a:latin typeface="Lucida Calligraphy" panose="03010101010101010101" pitchFamily="66" charset="0"/>
              </a:rPr>
              <a:t>Manyôshû</a:t>
            </a:r>
            <a:r>
              <a:rPr lang="fr-CH" dirty="0"/>
              <a:t>, Collection Impériale de poèmes (4173 Tanka)</a:t>
            </a:r>
          </a:p>
          <a:p>
            <a:pPr marL="0" indent="0">
              <a:buNone/>
            </a:pPr>
            <a:r>
              <a:rPr lang="fr-CH" dirty="0"/>
              <a:t>13. S.   KAMAKURA , </a:t>
            </a:r>
            <a:r>
              <a:rPr lang="fr-CH" dirty="0">
                <a:latin typeface="Lucida Calligraphy" panose="03010101010101010101" pitchFamily="66" charset="0"/>
              </a:rPr>
              <a:t>Shin Kokinshû</a:t>
            </a:r>
            <a:r>
              <a:rPr lang="fr-CH" dirty="0"/>
              <a:t>, (1980 poèmes, Bouddhiste)</a:t>
            </a:r>
          </a:p>
          <a:p>
            <a:pPr marL="0" indent="0">
              <a:buNone/>
            </a:pPr>
            <a:r>
              <a:rPr lang="fr-CH" dirty="0"/>
              <a:t>             Hokku devient poésie indépendante</a:t>
            </a:r>
          </a:p>
          <a:p>
            <a:pPr marL="0" indent="0">
              <a:buNone/>
            </a:pPr>
            <a:r>
              <a:rPr lang="fr-CH" dirty="0"/>
              <a:t>16. S.   EDO, Haïkaï devient populaire, Humour et Parodie</a:t>
            </a:r>
          </a:p>
          <a:p>
            <a:pPr marL="0" indent="0">
              <a:buNone/>
            </a:pPr>
            <a:r>
              <a:rPr lang="fr-CH" dirty="0"/>
              <a:t>17. S.   </a:t>
            </a:r>
            <a:r>
              <a:rPr lang="fr-CH" dirty="0" err="1">
                <a:latin typeface="Lucida Calligraphy" panose="03010101010101010101" pitchFamily="66" charset="0"/>
              </a:rPr>
              <a:t>Basho</a:t>
            </a:r>
            <a:r>
              <a:rPr lang="fr-CH" dirty="0"/>
              <a:t> érige le Haïkaï au rang d’art et définit les règles</a:t>
            </a:r>
          </a:p>
          <a:p>
            <a:pPr marL="0" indent="0">
              <a:buNone/>
            </a:pPr>
            <a:r>
              <a:rPr lang="fr-CH" dirty="0"/>
              <a:t>19. S.   MEIJI, </a:t>
            </a:r>
            <a:r>
              <a:rPr lang="fr-CH" dirty="0">
                <a:latin typeface="Lucida Calligraphy" panose="03010101010101010101" pitchFamily="66" charset="0"/>
              </a:rPr>
              <a:t>Shiki</a:t>
            </a:r>
            <a:r>
              <a:rPr lang="fr-CH" dirty="0"/>
              <a:t>  crée le terme «Haiku», rénovateur</a:t>
            </a:r>
          </a:p>
          <a:p>
            <a:pPr marL="0" indent="0">
              <a:buNone/>
            </a:pPr>
            <a:r>
              <a:rPr lang="fr-CH" dirty="0"/>
              <a:t>20. S.   Départ des formes et règles traditionnelles</a:t>
            </a:r>
          </a:p>
          <a:p>
            <a:pPr marL="0" indent="0">
              <a:buNone/>
            </a:pPr>
            <a:r>
              <a:rPr lang="fr-CH" dirty="0"/>
              <a:t>             Haiku écrits en Anglais, Français, Allemand </a:t>
            </a:r>
          </a:p>
          <a:p>
            <a:pPr marL="0" indent="0">
              <a:buNone/>
            </a:pPr>
            <a:r>
              <a:rPr lang="fr-CH" dirty="0"/>
              <a:t>21. S.   Multitude de groupements, concours, ateliers</a:t>
            </a:r>
          </a:p>
          <a:p>
            <a:pPr marL="0" indent="0">
              <a:buNone/>
            </a:pPr>
            <a:r>
              <a:rPr lang="fr-CH" dirty="0"/>
              <a:t>             Activités intenses sur Internet</a:t>
            </a:r>
          </a:p>
          <a:p>
            <a:pPr marL="0" indent="0">
              <a:buNone/>
            </a:pPr>
            <a:r>
              <a:rPr lang="fr-CH" dirty="0"/>
              <a:t>             Des millions de </a:t>
            </a:r>
            <a:r>
              <a:rPr lang="fr-CH" dirty="0" err="1"/>
              <a:t>Haijin</a:t>
            </a:r>
            <a:r>
              <a:rPr lang="fr-CH" dirty="0"/>
              <a:t> au Japon et à travers du monde</a:t>
            </a:r>
          </a:p>
          <a:p>
            <a:pPr marL="0" indent="0">
              <a:buNone/>
            </a:pPr>
            <a:endParaRPr lang="fr-CH" dirty="0"/>
          </a:p>
          <a:p>
            <a:pPr marL="0" indent="0">
              <a:buNone/>
            </a:pPr>
            <a:r>
              <a:rPr lang="fr-CH" dirty="0"/>
              <a:t>             </a:t>
            </a:r>
          </a:p>
          <a:p>
            <a:endParaRPr lang="fr-CH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616AC97-DC2D-4937-B973-34BFF8C700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721" y="2998053"/>
            <a:ext cx="4980035" cy="3735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67144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23731A-681C-421B-AABA-40A7576B17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4000" dirty="0">
                <a:latin typeface="Lucida Calligraphy" panose="03010101010101010101" pitchFamily="66" charset="0"/>
              </a:rPr>
              <a:t>LES GRANDS MAÎTRES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C25FAF3-09ED-4003-8AF2-0EA2DA63B5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53977"/>
            <a:ext cx="10515600" cy="3622985"/>
          </a:xfrm>
        </p:spPr>
        <p:txBody>
          <a:bodyPr/>
          <a:lstStyle/>
          <a:p>
            <a:r>
              <a:rPr lang="fr-CH" sz="4000" dirty="0">
                <a:latin typeface="Lucida Calligraphy" panose="03010101010101010101" pitchFamily="66" charset="0"/>
              </a:rPr>
              <a:t>Basho</a:t>
            </a:r>
          </a:p>
          <a:p>
            <a:r>
              <a:rPr lang="fr-CH" sz="4000" dirty="0">
                <a:latin typeface="Lucida Calligraphy" panose="03010101010101010101" pitchFamily="66" charset="0"/>
              </a:rPr>
              <a:t>Issa</a:t>
            </a:r>
          </a:p>
          <a:p>
            <a:r>
              <a:rPr lang="fr-CH" sz="4000" dirty="0">
                <a:latin typeface="Lucida Calligraphy" panose="03010101010101010101" pitchFamily="66" charset="0"/>
              </a:rPr>
              <a:t>Buson </a:t>
            </a:r>
          </a:p>
          <a:p>
            <a:r>
              <a:rPr lang="fr-CH" sz="4000" dirty="0">
                <a:latin typeface="Lucida Calligraphy" panose="03010101010101010101" pitchFamily="66" charset="0"/>
              </a:rPr>
              <a:t>Shiki</a:t>
            </a:r>
          </a:p>
          <a:p>
            <a:endParaRPr lang="fr-CH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FF04CF8-0248-4546-A248-EFDA60DAE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424" y="2234703"/>
            <a:ext cx="3277505" cy="43630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7A47E33-28DE-45D4-98CC-56AA8D9835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153" y="1487837"/>
            <a:ext cx="3717431" cy="3766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7977507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1609</TotalTime>
  <Words>1325</Words>
  <Application>Microsoft Office PowerPoint</Application>
  <PresentationFormat>Grand écran</PresentationFormat>
  <Paragraphs>355</Paragraphs>
  <Slides>34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Lucida Calligraphy</vt:lpstr>
      <vt:lpstr>Lucida Handwriting</vt:lpstr>
      <vt:lpstr>Thème Office</vt:lpstr>
      <vt:lpstr>Présentation PowerPoint</vt:lpstr>
      <vt:lpstr>HAIKU</vt:lpstr>
      <vt:lpstr>Haiku , qu’est-ce que  c’est?</vt:lpstr>
      <vt:lpstr>JAPON  -  NIPPON  PAYS DU SOLEIL LEVANT</vt:lpstr>
      <vt:lpstr>TERMINOLOGIE</vt:lpstr>
      <vt:lpstr>Quoi   Où   Quand</vt:lpstr>
      <vt:lpstr>Haiku , c’est sentiment, émotion, passion</vt:lpstr>
      <vt:lpstr>Historique de la poésie japonaise</vt:lpstr>
      <vt:lpstr>LES GRANDS MAÎTRES</vt:lpstr>
      <vt:lpstr>BASHO MATSUO     1644 – 1694     Kyoto/Edo</vt:lpstr>
      <vt:lpstr>Le Haiku le plus célèbre</vt:lpstr>
      <vt:lpstr>Oku no hosomichi  La Sente étroite du Bout du Monde Le Chemin étroit vers les contrées du Nord</vt:lpstr>
      <vt:lpstr>BUSON YOSA     1716 – 1775    KYOTO</vt:lpstr>
      <vt:lpstr>Présentation PowerPoint</vt:lpstr>
      <vt:lpstr>Présentation PowerPoint</vt:lpstr>
      <vt:lpstr>Buson   -   Traduction  </vt:lpstr>
      <vt:lpstr>ISSA KOBAYASHI     1763 – 1827   Shinano                                                                               </vt:lpstr>
      <vt:lpstr>La maison de Issa – Monument national </vt:lpstr>
      <vt:lpstr>ISSA</vt:lpstr>
      <vt:lpstr>SHIKI  MASAOKA   1867–1902   Matsuyama </vt:lpstr>
      <vt:lpstr>SHIKI</vt:lpstr>
      <vt:lpstr>Poésie Japonaise et Religion</vt:lpstr>
      <vt:lpstr>Haiku en Occident</vt:lpstr>
      <vt:lpstr>Reginald Horace Blyth    1898 - 1964</vt:lpstr>
      <vt:lpstr>                      Le défi de la traduction       «Shizukawa ya, iwa no shimiru, semi no koe», Basho</vt:lpstr>
      <vt:lpstr>Haiku  en Suisse</vt:lpstr>
      <vt:lpstr>     SUISU GINKO  «Un voyage en Haiku à travers la Suisse»   Ekuni Shigeru 1993</vt:lpstr>
      <vt:lpstr>Haiku et Vin – Domaine de Burignon</vt:lpstr>
      <vt:lpstr>Haiku dans l’espace francophone </vt:lpstr>
      <vt:lpstr>Paul-Louis Couchoud  (1879 – 1959 )</vt:lpstr>
      <vt:lpstr>Haiku et Manga</vt:lpstr>
      <vt:lpstr>Die Reise des Basho / Le Voyage de Basho</vt:lpstr>
      <vt:lpstr>Présentation PowerPoint</vt:lpstr>
      <vt:lpstr>Arrigato Gozaimasu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HAIKU</dc:title>
  <dc:creator>Urs</dc:creator>
  <cp:lastModifiedBy>Urs</cp:lastModifiedBy>
  <cp:revision>213</cp:revision>
  <dcterms:created xsi:type="dcterms:W3CDTF">2019-09-25T21:07:19Z</dcterms:created>
  <dcterms:modified xsi:type="dcterms:W3CDTF">2021-11-07T10:07:06Z</dcterms:modified>
</cp:coreProperties>
</file>